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8" r:id="rId4"/>
    <p:sldId id="258" r:id="rId5"/>
    <p:sldId id="267" r:id="rId6"/>
    <p:sldId id="271" r:id="rId7"/>
    <p:sldId id="260" r:id="rId8"/>
    <p:sldId id="272" r:id="rId9"/>
    <p:sldId id="264" r:id="rId10"/>
    <p:sldId id="261" r:id="rId11"/>
    <p:sldId id="266" r:id="rId12"/>
    <p:sldId id="269" r:id="rId13"/>
    <p:sldId id="270"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72237" autoAdjust="0"/>
  </p:normalViewPr>
  <p:slideViewPr>
    <p:cSldViewPr snapToGrid="0">
      <p:cViewPr varScale="1">
        <p:scale>
          <a:sx n="108" d="100"/>
          <a:sy n="108" d="100"/>
        </p:scale>
        <p:origin x="540" y="84"/>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hyperlink" Target="http://www.transferology.com/" TargetMode="External"/><Relationship Id="rId5" Type="http://schemas.openxmlformats.org/officeDocument/2006/relationships/image" Target="../media/image10.svg"/><Relationship Id="rId4"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3" Type="http://schemas.openxmlformats.org/officeDocument/2006/relationships/hyperlink" Target="http://www.transferology.com/" TargetMode="External"/><Relationship Id="rId2" Type="http://schemas.openxmlformats.org/officeDocument/2006/relationships/image" Target="../media/image8.svg"/><Relationship Id="rId1"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3433F-D97F-46CA-90A0-C42ADB5E945F}"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198A5AD0-AFE0-4AC5-B49F-A97BA9CDF877}">
      <dgm:prSet custT="1"/>
      <dgm:spPr/>
      <dgm:t>
        <a:bodyPr/>
        <a:lstStyle/>
        <a:p>
          <a:r>
            <a:rPr lang="en-US" sz="2000" dirty="0">
              <a:solidFill>
                <a:schemeClr val="tx1"/>
              </a:solidFill>
            </a:rPr>
            <a:t>A 2.8 GPA or better OR a counselor or instructor recommendation.</a:t>
          </a:r>
        </a:p>
      </dgm:t>
    </dgm:pt>
    <dgm:pt modelId="{6CBA3066-8BEA-41D3-9E6C-D4E54D4BE4AE}" type="parTrans" cxnId="{9A63A32D-1A1D-4E0D-8A24-2A60EB6F1EB6}">
      <dgm:prSet/>
      <dgm:spPr/>
      <dgm:t>
        <a:bodyPr/>
        <a:lstStyle/>
        <a:p>
          <a:endParaRPr lang="en-US"/>
        </a:p>
      </dgm:t>
    </dgm:pt>
    <dgm:pt modelId="{68754F49-D870-46CC-9301-C745722B4692}" type="sibTrans" cxnId="{9A63A32D-1A1D-4E0D-8A24-2A60EB6F1EB6}">
      <dgm:prSet/>
      <dgm:spPr/>
      <dgm:t>
        <a:bodyPr/>
        <a:lstStyle/>
        <a:p>
          <a:endParaRPr lang="en-US"/>
        </a:p>
      </dgm:t>
    </dgm:pt>
    <dgm:pt modelId="{209AA6F6-8637-4BA5-8CF8-2F25BE37B584}">
      <dgm:prSet custT="1"/>
      <dgm:spPr/>
      <dgm:t>
        <a:bodyPr/>
        <a:lstStyle/>
        <a:p>
          <a:r>
            <a:rPr lang="en-US" sz="1800" dirty="0">
              <a:solidFill>
                <a:schemeClr val="tx1"/>
              </a:solidFill>
            </a:rPr>
            <a:t>Math courses specific: A 2.8 or &gt; GPA </a:t>
          </a:r>
          <a:r>
            <a:rPr lang="en-US" sz="1800" b="1" dirty="0">
              <a:solidFill>
                <a:schemeClr val="tx1"/>
              </a:solidFill>
            </a:rPr>
            <a:t>AND</a:t>
          </a:r>
          <a:r>
            <a:rPr lang="en-US" sz="1800" dirty="0">
              <a:solidFill>
                <a:schemeClr val="tx1"/>
              </a:solidFill>
            </a:rPr>
            <a:t> Algebra II and Geometry with a C or &gt;.</a:t>
          </a:r>
        </a:p>
      </dgm:t>
    </dgm:pt>
    <dgm:pt modelId="{276A0920-8E9D-471B-81DB-2671ACCA26C5}" type="parTrans" cxnId="{FCCFCFD0-7B60-4FDD-BA6D-256E9AA58A3A}">
      <dgm:prSet/>
      <dgm:spPr/>
      <dgm:t>
        <a:bodyPr/>
        <a:lstStyle/>
        <a:p>
          <a:endParaRPr lang="en-US"/>
        </a:p>
      </dgm:t>
    </dgm:pt>
    <dgm:pt modelId="{FDC4EF61-CEE3-43F5-B360-9E9C2AA64C81}" type="sibTrans" cxnId="{FCCFCFD0-7B60-4FDD-BA6D-256E9AA58A3A}">
      <dgm:prSet/>
      <dgm:spPr/>
      <dgm:t>
        <a:bodyPr/>
        <a:lstStyle/>
        <a:p>
          <a:endParaRPr lang="en-US"/>
        </a:p>
      </dgm:t>
    </dgm:pt>
    <dgm:pt modelId="{C8C5AD58-9411-4D0E-8F2C-9104FA36908E}">
      <dgm:prSet custT="1"/>
      <dgm:spPr/>
      <dgm:t>
        <a:bodyPr/>
        <a:lstStyle/>
        <a:p>
          <a:r>
            <a:rPr lang="en-US" sz="2000" dirty="0">
              <a:solidFill>
                <a:schemeClr val="tx1"/>
              </a:solidFill>
            </a:rPr>
            <a:t>Accuplacer Testing if other requirements are not met. </a:t>
          </a:r>
        </a:p>
      </dgm:t>
    </dgm:pt>
    <dgm:pt modelId="{CB718998-148E-44C5-90A5-428F9F66F08A}" type="parTrans" cxnId="{902DBE31-7587-42CF-A440-65FAACC794D3}">
      <dgm:prSet/>
      <dgm:spPr/>
      <dgm:t>
        <a:bodyPr/>
        <a:lstStyle/>
        <a:p>
          <a:endParaRPr lang="en-US"/>
        </a:p>
      </dgm:t>
    </dgm:pt>
    <dgm:pt modelId="{6EB1988C-2B3E-4619-B5F0-F65E98E2CAB3}" type="sibTrans" cxnId="{902DBE31-7587-42CF-A440-65FAACC794D3}">
      <dgm:prSet/>
      <dgm:spPr/>
      <dgm:t>
        <a:bodyPr/>
        <a:lstStyle/>
        <a:p>
          <a:endParaRPr lang="en-US"/>
        </a:p>
      </dgm:t>
    </dgm:pt>
    <dgm:pt modelId="{EEC298CA-EA5B-446D-A04F-B458496296E5}">
      <dgm:prSet custT="1"/>
      <dgm:spPr/>
      <dgm:t>
        <a:bodyPr/>
        <a:lstStyle/>
        <a:p>
          <a:r>
            <a:rPr lang="en-US" sz="2000" dirty="0">
              <a:solidFill>
                <a:schemeClr val="tx1"/>
              </a:solidFill>
            </a:rPr>
            <a:t>A good attendance record is encouraged.</a:t>
          </a:r>
        </a:p>
      </dgm:t>
    </dgm:pt>
    <dgm:pt modelId="{BB595301-C99B-4351-AC2A-7A1BA82F0CD8}" type="parTrans" cxnId="{6510B96F-C963-4406-8645-26AFA93360BE}">
      <dgm:prSet/>
      <dgm:spPr/>
      <dgm:t>
        <a:bodyPr/>
        <a:lstStyle/>
        <a:p>
          <a:endParaRPr lang="en-US"/>
        </a:p>
      </dgm:t>
    </dgm:pt>
    <dgm:pt modelId="{C77B3366-43B1-4BF6-B1F2-A33EADA57DB0}" type="sibTrans" cxnId="{6510B96F-C963-4406-8645-26AFA93360BE}">
      <dgm:prSet/>
      <dgm:spPr/>
      <dgm:t>
        <a:bodyPr/>
        <a:lstStyle/>
        <a:p>
          <a:endParaRPr lang="en-US"/>
        </a:p>
      </dgm:t>
    </dgm:pt>
    <dgm:pt modelId="{FD0B31C2-6E02-4A7F-91D0-054FAFD94994}">
      <dgm:prSet custT="1"/>
      <dgm:spPr/>
      <dgm:t>
        <a:bodyPr/>
        <a:lstStyle/>
        <a:p>
          <a:r>
            <a:rPr lang="en-US" sz="2000" dirty="0">
              <a:solidFill>
                <a:schemeClr val="tx1"/>
              </a:solidFill>
            </a:rPr>
            <a:t>Motivation to do your best</a:t>
          </a:r>
          <a:r>
            <a:rPr lang="en-US" sz="1600" dirty="0">
              <a:solidFill>
                <a:schemeClr val="tx1"/>
              </a:solidFill>
            </a:rPr>
            <a:t>. </a:t>
          </a:r>
        </a:p>
      </dgm:t>
    </dgm:pt>
    <dgm:pt modelId="{D25F3C14-8765-4D30-8AE6-788215CBBCEB}" type="parTrans" cxnId="{863C074A-D4D6-40CA-8064-D0E4250445CB}">
      <dgm:prSet/>
      <dgm:spPr/>
      <dgm:t>
        <a:bodyPr/>
        <a:lstStyle/>
        <a:p>
          <a:endParaRPr lang="en-US"/>
        </a:p>
      </dgm:t>
    </dgm:pt>
    <dgm:pt modelId="{09DE3432-8AE5-40B4-8766-938F29D04DE9}" type="sibTrans" cxnId="{863C074A-D4D6-40CA-8064-D0E4250445CB}">
      <dgm:prSet/>
      <dgm:spPr/>
      <dgm:t>
        <a:bodyPr/>
        <a:lstStyle/>
        <a:p>
          <a:endParaRPr lang="en-US"/>
        </a:p>
      </dgm:t>
    </dgm:pt>
    <dgm:pt modelId="{8EB9762D-D24B-4D5C-B42E-1FD5BBCDAD58}">
      <dgm:prSet custT="1"/>
      <dgm:spPr/>
      <dgm:t>
        <a:bodyPr/>
        <a:lstStyle/>
        <a:p>
          <a:r>
            <a:rPr lang="en-US" sz="1800" b="1" dirty="0">
              <a:solidFill>
                <a:schemeClr val="tx1"/>
              </a:solidFill>
            </a:rPr>
            <a:t>Some classes may have other prerequisites you will have to meet.</a:t>
          </a:r>
          <a:endParaRPr lang="en-US" sz="1800" dirty="0">
            <a:solidFill>
              <a:schemeClr val="tx1"/>
            </a:solidFill>
          </a:endParaRPr>
        </a:p>
      </dgm:t>
    </dgm:pt>
    <dgm:pt modelId="{71FE536F-E9D4-48B0-8B78-09A9976C1821}" type="parTrans" cxnId="{1F880B8C-0309-4DB1-8F16-4312E5AF00CD}">
      <dgm:prSet/>
      <dgm:spPr/>
      <dgm:t>
        <a:bodyPr/>
        <a:lstStyle/>
        <a:p>
          <a:endParaRPr lang="en-US"/>
        </a:p>
      </dgm:t>
    </dgm:pt>
    <dgm:pt modelId="{9D5BE20B-EF10-4970-AB64-0DE6D33C6F3C}" type="sibTrans" cxnId="{1F880B8C-0309-4DB1-8F16-4312E5AF00CD}">
      <dgm:prSet/>
      <dgm:spPr/>
      <dgm:t>
        <a:bodyPr/>
        <a:lstStyle/>
        <a:p>
          <a:endParaRPr lang="en-US"/>
        </a:p>
      </dgm:t>
    </dgm:pt>
    <dgm:pt modelId="{0B7CB4FF-7C10-476C-A07F-BF85B5074E55}">
      <dgm:prSet/>
      <dgm:spPr/>
      <dgm:t>
        <a:bodyPr/>
        <a:lstStyle/>
        <a:p>
          <a:r>
            <a:rPr lang="en-US" sz="1200" b="1" dirty="0">
              <a:solidFill>
                <a:schemeClr val="tx1"/>
              </a:solidFill>
            </a:rPr>
            <a:t>i.e., Intro to Psychology (PSY 101) is a requirement for Developmental Psychology (PSY 233)</a:t>
          </a:r>
          <a:endParaRPr lang="en-US" sz="1200" dirty="0">
            <a:solidFill>
              <a:schemeClr val="tx1"/>
            </a:solidFill>
          </a:endParaRPr>
        </a:p>
      </dgm:t>
    </dgm:pt>
    <dgm:pt modelId="{377BC5B6-5B8D-427E-BCD2-56A7E587EE39}" type="parTrans" cxnId="{E1CE07E8-1DAC-4863-BCE3-EA53727A59EC}">
      <dgm:prSet/>
      <dgm:spPr/>
      <dgm:t>
        <a:bodyPr/>
        <a:lstStyle/>
        <a:p>
          <a:endParaRPr lang="en-US"/>
        </a:p>
      </dgm:t>
    </dgm:pt>
    <dgm:pt modelId="{F78C663B-029B-4559-9B92-FF9160A2479B}" type="sibTrans" cxnId="{E1CE07E8-1DAC-4863-BCE3-EA53727A59EC}">
      <dgm:prSet/>
      <dgm:spPr/>
      <dgm:t>
        <a:bodyPr/>
        <a:lstStyle/>
        <a:p>
          <a:endParaRPr lang="en-US"/>
        </a:p>
      </dgm:t>
    </dgm:pt>
    <dgm:pt modelId="{5478A94A-5ABC-4691-BE9A-0E8C7A5714BF}" type="pres">
      <dgm:prSet presAssocID="{A793433F-D97F-46CA-90A0-C42ADB5E945F}" presName="Name0" presStyleCnt="0">
        <dgm:presLayoutVars>
          <dgm:dir/>
          <dgm:resizeHandles val="exact"/>
        </dgm:presLayoutVars>
      </dgm:prSet>
      <dgm:spPr/>
    </dgm:pt>
    <dgm:pt modelId="{35986507-CD22-4A53-A931-E2D791D78AA3}" type="pres">
      <dgm:prSet presAssocID="{198A5AD0-AFE0-4AC5-B49F-A97BA9CDF877}" presName="node" presStyleLbl="node1" presStyleIdx="0" presStyleCnt="6">
        <dgm:presLayoutVars>
          <dgm:bulletEnabled val="1"/>
        </dgm:presLayoutVars>
      </dgm:prSet>
      <dgm:spPr/>
    </dgm:pt>
    <dgm:pt modelId="{6927E118-4276-4253-9D33-40F54C3084E7}" type="pres">
      <dgm:prSet presAssocID="{68754F49-D870-46CC-9301-C745722B4692}" presName="sibTrans" presStyleLbl="sibTrans1D1" presStyleIdx="0" presStyleCnt="5"/>
      <dgm:spPr/>
    </dgm:pt>
    <dgm:pt modelId="{20347131-8D02-4483-929F-B0A9E50C4875}" type="pres">
      <dgm:prSet presAssocID="{68754F49-D870-46CC-9301-C745722B4692}" presName="connectorText" presStyleLbl="sibTrans1D1" presStyleIdx="0" presStyleCnt="5"/>
      <dgm:spPr/>
    </dgm:pt>
    <dgm:pt modelId="{90AD335B-BEE0-4D86-A529-9FDA31CA5528}" type="pres">
      <dgm:prSet presAssocID="{209AA6F6-8637-4BA5-8CF8-2F25BE37B584}" presName="node" presStyleLbl="node1" presStyleIdx="1" presStyleCnt="6">
        <dgm:presLayoutVars>
          <dgm:bulletEnabled val="1"/>
        </dgm:presLayoutVars>
      </dgm:prSet>
      <dgm:spPr/>
    </dgm:pt>
    <dgm:pt modelId="{CBB7B431-A370-455A-8E6B-0081008F1036}" type="pres">
      <dgm:prSet presAssocID="{FDC4EF61-CEE3-43F5-B360-9E9C2AA64C81}" presName="sibTrans" presStyleLbl="sibTrans1D1" presStyleIdx="1" presStyleCnt="5"/>
      <dgm:spPr/>
    </dgm:pt>
    <dgm:pt modelId="{A74D3507-4028-44A4-8085-77AC33EC0DC2}" type="pres">
      <dgm:prSet presAssocID="{FDC4EF61-CEE3-43F5-B360-9E9C2AA64C81}" presName="connectorText" presStyleLbl="sibTrans1D1" presStyleIdx="1" presStyleCnt="5"/>
      <dgm:spPr/>
    </dgm:pt>
    <dgm:pt modelId="{CF42295F-6372-40A7-9F24-C239C869103A}" type="pres">
      <dgm:prSet presAssocID="{C8C5AD58-9411-4D0E-8F2C-9104FA36908E}" presName="node" presStyleLbl="node1" presStyleIdx="2" presStyleCnt="6">
        <dgm:presLayoutVars>
          <dgm:bulletEnabled val="1"/>
        </dgm:presLayoutVars>
      </dgm:prSet>
      <dgm:spPr/>
    </dgm:pt>
    <dgm:pt modelId="{C9AD63D5-D2CA-4615-B3A4-3CC7A09ACDC0}" type="pres">
      <dgm:prSet presAssocID="{6EB1988C-2B3E-4619-B5F0-F65E98E2CAB3}" presName="sibTrans" presStyleLbl="sibTrans1D1" presStyleIdx="2" presStyleCnt="5"/>
      <dgm:spPr/>
    </dgm:pt>
    <dgm:pt modelId="{5B554627-5AA9-4306-A9A5-221C10416328}" type="pres">
      <dgm:prSet presAssocID="{6EB1988C-2B3E-4619-B5F0-F65E98E2CAB3}" presName="connectorText" presStyleLbl="sibTrans1D1" presStyleIdx="2" presStyleCnt="5"/>
      <dgm:spPr/>
    </dgm:pt>
    <dgm:pt modelId="{785CE3C8-D85A-4CFE-8563-9510F89A4506}" type="pres">
      <dgm:prSet presAssocID="{EEC298CA-EA5B-446D-A04F-B458496296E5}" presName="node" presStyleLbl="node1" presStyleIdx="3" presStyleCnt="6">
        <dgm:presLayoutVars>
          <dgm:bulletEnabled val="1"/>
        </dgm:presLayoutVars>
      </dgm:prSet>
      <dgm:spPr/>
    </dgm:pt>
    <dgm:pt modelId="{A4BF81D1-9ACF-49CD-8D53-55CA2F703BBB}" type="pres">
      <dgm:prSet presAssocID="{C77B3366-43B1-4BF6-B1F2-A33EADA57DB0}" presName="sibTrans" presStyleLbl="sibTrans1D1" presStyleIdx="3" presStyleCnt="5"/>
      <dgm:spPr/>
    </dgm:pt>
    <dgm:pt modelId="{76CD9181-8583-42CD-9D0A-8C6A73118366}" type="pres">
      <dgm:prSet presAssocID="{C77B3366-43B1-4BF6-B1F2-A33EADA57DB0}" presName="connectorText" presStyleLbl="sibTrans1D1" presStyleIdx="3" presStyleCnt="5"/>
      <dgm:spPr/>
    </dgm:pt>
    <dgm:pt modelId="{4EA9B85C-A36C-4E7B-8635-B71A12E1994E}" type="pres">
      <dgm:prSet presAssocID="{FD0B31C2-6E02-4A7F-91D0-054FAFD94994}" presName="node" presStyleLbl="node1" presStyleIdx="4" presStyleCnt="6">
        <dgm:presLayoutVars>
          <dgm:bulletEnabled val="1"/>
        </dgm:presLayoutVars>
      </dgm:prSet>
      <dgm:spPr/>
    </dgm:pt>
    <dgm:pt modelId="{47F224C6-5EAF-43C4-9B4F-4E6F487D8318}" type="pres">
      <dgm:prSet presAssocID="{09DE3432-8AE5-40B4-8766-938F29D04DE9}" presName="sibTrans" presStyleLbl="sibTrans1D1" presStyleIdx="4" presStyleCnt="5"/>
      <dgm:spPr/>
    </dgm:pt>
    <dgm:pt modelId="{D99D3C06-6F7C-4269-85B6-A59F9B9EF30F}" type="pres">
      <dgm:prSet presAssocID="{09DE3432-8AE5-40B4-8766-938F29D04DE9}" presName="connectorText" presStyleLbl="sibTrans1D1" presStyleIdx="4" presStyleCnt="5"/>
      <dgm:spPr/>
    </dgm:pt>
    <dgm:pt modelId="{14A923CA-D893-4021-9D33-9A3F18F80C81}" type="pres">
      <dgm:prSet presAssocID="{8EB9762D-D24B-4D5C-B42E-1FD5BBCDAD58}" presName="node" presStyleLbl="node1" presStyleIdx="5" presStyleCnt="6">
        <dgm:presLayoutVars>
          <dgm:bulletEnabled val="1"/>
        </dgm:presLayoutVars>
      </dgm:prSet>
      <dgm:spPr/>
    </dgm:pt>
  </dgm:ptLst>
  <dgm:cxnLst>
    <dgm:cxn modelId="{30D4C60F-EB13-45BF-8136-358EF1D20758}" type="presOf" srcId="{8EB9762D-D24B-4D5C-B42E-1FD5BBCDAD58}" destId="{14A923CA-D893-4021-9D33-9A3F18F80C81}" srcOrd="0" destOrd="0" presId="urn:microsoft.com/office/officeart/2016/7/layout/RepeatingBendingProcessNew"/>
    <dgm:cxn modelId="{2B578A14-3735-4A80-91CE-1BD24BC60E64}" type="presOf" srcId="{209AA6F6-8637-4BA5-8CF8-2F25BE37B584}" destId="{90AD335B-BEE0-4D86-A529-9FDA31CA5528}" srcOrd="0" destOrd="0" presId="urn:microsoft.com/office/officeart/2016/7/layout/RepeatingBendingProcessNew"/>
    <dgm:cxn modelId="{219E9020-74AE-4B47-B0E5-B0BEA7EC4ED2}" type="presOf" srcId="{09DE3432-8AE5-40B4-8766-938F29D04DE9}" destId="{D99D3C06-6F7C-4269-85B6-A59F9B9EF30F}" srcOrd="1" destOrd="0" presId="urn:microsoft.com/office/officeart/2016/7/layout/RepeatingBendingProcessNew"/>
    <dgm:cxn modelId="{E9CFB823-0935-44D5-BDD3-4F153E4D84F0}" type="presOf" srcId="{C77B3366-43B1-4BF6-B1F2-A33EADA57DB0}" destId="{76CD9181-8583-42CD-9D0A-8C6A73118366}" srcOrd="1" destOrd="0" presId="urn:microsoft.com/office/officeart/2016/7/layout/RepeatingBendingProcessNew"/>
    <dgm:cxn modelId="{0A55192D-55A0-420D-992F-FDB7D9E4BDB1}" type="presOf" srcId="{FD0B31C2-6E02-4A7F-91D0-054FAFD94994}" destId="{4EA9B85C-A36C-4E7B-8635-B71A12E1994E}" srcOrd="0" destOrd="0" presId="urn:microsoft.com/office/officeart/2016/7/layout/RepeatingBendingProcessNew"/>
    <dgm:cxn modelId="{9A63A32D-1A1D-4E0D-8A24-2A60EB6F1EB6}" srcId="{A793433F-D97F-46CA-90A0-C42ADB5E945F}" destId="{198A5AD0-AFE0-4AC5-B49F-A97BA9CDF877}" srcOrd="0" destOrd="0" parTransId="{6CBA3066-8BEA-41D3-9E6C-D4E54D4BE4AE}" sibTransId="{68754F49-D870-46CC-9301-C745722B4692}"/>
    <dgm:cxn modelId="{902DBE31-7587-42CF-A440-65FAACC794D3}" srcId="{A793433F-D97F-46CA-90A0-C42ADB5E945F}" destId="{C8C5AD58-9411-4D0E-8F2C-9104FA36908E}" srcOrd="2" destOrd="0" parTransId="{CB718998-148E-44C5-90A5-428F9F66F08A}" sibTransId="{6EB1988C-2B3E-4619-B5F0-F65E98E2CAB3}"/>
    <dgm:cxn modelId="{5B023948-6DBB-4F05-A003-EAFE7B446D53}" type="presOf" srcId="{0B7CB4FF-7C10-476C-A07F-BF85B5074E55}" destId="{14A923CA-D893-4021-9D33-9A3F18F80C81}" srcOrd="0" destOrd="1" presId="urn:microsoft.com/office/officeart/2016/7/layout/RepeatingBendingProcessNew"/>
    <dgm:cxn modelId="{863C074A-D4D6-40CA-8064-D0E4250445CB}" srcId="{A793433F-D97F-46CA-90A0-C42ADB5E945F}" destId="{FD0B31C2-6E02-4A7F-91D0-054FAFD94994}" srcOrd="4" destOrd="0" parTransId="{D25F3C14-8765-4D30-8AE6-788215CBBCEB}" sibTransId="{09DE3432-8AE5-40B4-8766-938F29D04DE9}"/>
    <dgm:cxn modelId="{6510B96F-C963-4406-8645-26AFA93360BE}" srcId="{A793433F-D97F-46CA-90A0-C42ADB5E945F}" destId="{EEC298CA-EA5B-446D-A04F-B458496296E5}" srcOrd="3" destOrd="0" parTransId="{BB595301-C99B-4351-AC2A-7A1BA82F0CD8}" sibTransId="{C77B3366-43B1-4BF6-B1F2-A33EADA57DB0}"/>
    <dgm:cxn modelId="{58FED870-1940-46A8-BD67-3F625BB0395A}" type="presOf" srcId="{09DE3432-8AE5-40B4-8766-938F29D04DE9}" destId="{47F224C6-5EAF-43C4-9B4F-4E6F487D8318}" srcOrd="0" destOrd="0" presId="urn:microsoft.com/office/officeart/2016/7/layout/RepeatingBendingProcessNew"/>
    <dgm:cxn modelId="{A2AC3F74-1A66-4D7B-B80D-504745513E2D}" type="presOf" srcId="{C8C5AD58-9411-4D0E-8F2C-9104FA36908E}" destId="{CF42295F-6372-40A7-9F24-C239C869103A}" srcOrd="0" destOrd="0" presId="urn:microsoft.com/office/officeart/2016/7/layout/RepeatingBendingProcessNew"/>
    <dgm:cxn modelId="{D8B04159-245D-4850-B4EA-59849A777FFE}" type="presOf" srcId="{6EB1988C-2B3E-4619-B5F0-F65E98E2CAB3}" destId="{C9AD63D5-D2CA-4615-B3A4-3CC7A09ACDC0}" srcOrd="0" destOrd="0" presId="urn:microsoft.com/office/officeart/2016/7/layout/RepeatingBendingProcessNew"/>
    <dgm:cxn modelId="{9595195A-4F7E-4DC6-A53A-F7746CC40273}" type="presOf" srcId="{68754F49-D870-46CC-9301-C745722B4692}" destId="{20347131-8D02-4483-929F-B0A9E50C4875}" srcOrd="1" destOrd="0" presId="urn:microsoft.com/office/officeart/2016/7/layout/RepeatingBendingProcessNew"/>
    <dgm:cxn modelId="{BBC51D7E-7E5A-4641-AE34-8A51A597113D}" type="presOf" srcId="{FDC4EF61-CEE3-43F5-B360-9E9C2AA64C81}" destId="{A74D3507-4028-44A4-8085-77AC33EC0DC2}" srcOrd="1" destOrd="0" presId="urn:microsoft.com/office/officeart/2016/7/layout/RepeatingBendingProcessNew"/>
    <dgm:cxn modelId="{F3CA2288-1040-4AC8-BE0F-29A17B62FE42}" type="presOf" srcId="{EEC298CA-EA5B-446D-A04F-B458496296E5}" destId="{785CE3C8-D85A-4CFE-8563-9510F89A4506}" srcOrd="0" destOrd="0" presId="urn:microsoft.com/office/officeart/2016/7/layout/RepeatingBendingProcessNew"/>
    <dgm:cxn modelId="{D3B3E988-A89D-498B-BE47-C3BDBAE14CEA}" type="presOf" srcId="{6EB1988C-2B3E-4619-B5F0-F65E98E2CAB3}" destId="{5B554627-5AA9-4306-A9A5-221C10416328}" srcOrd="1" destOrd="0" presId="urn:microsoft.com/office/officeart/2016/7/layout/RepeatingBendingProcessNew"/>
    <dgm:cxn modelId="{1F880B8C-0309-4DB1-8F16-4312E5AF00CD}" srcId="{A793433F-D97F-46CA-90A0-C42ADB5E945F}" destId="{8EB9762D-D24B-4D5C-B42E-1FD5BBCDAD58}" srcOrd="5" destOrd="0" parTransId="{71FE536F-E9D4-48B0-8B78-09A9976C1821}" sibTransId="{9D5BE20B-EF10-4970-AB64-0DE6D33C6F3C}"/>
    <dgm:cxn modelId="{6D75EF8D-54F4-4B7B-AB18-C219B9180B26}" type="presOf" srcId="{68754F49-D870-46CC-9301-C745722B4692}" destId="{6927E118-4276-4253-9D33-40F54C3084E7}" srcOrd="0" destOrd="0" presId="urn:microsoft.com/office/officeart/2016/7/layout/RepeatingBendingProcessNew"/>
    <dgm:cxn modelId="{74757EA1-809E-450B-9B29-DDA46E8CACF4}" type="presOf" srcId="{C77B3366-43B1-4BF6-B1F2-A33EADA57DB0}" destId="{A4BF81D1-9ACF-49CD-8D53-55CA2F703BBB}" srcOrd="0" destOrd="0" presId="urn:microsoft.com/office/officeart/2016/7/layout/RepeatingBendingProcessNew"/>
    <dgm:cxn modelId="{78C2DDB8-E229-4D1B-9176-8640455E6043}" type="presOf" srcId="{A793433F-D97F-46CA-90A0-C42ADB5E945F}" destId="{5478A94A-5ABC-4691-BE9A-0E8C7A5714BF}" srcOrd="0" destOrd="0" presId="urn:microsoft.com/office/officeart/2016/7/layout/RepeatingBendingProcessNew"/>
    <dgm:cxn modelId="{0FC659BD-FF77-46C7-AC9D-FC61399256A9}" type="presOf" srcId="{198A5AD0-AFE0-4AC5-B49F-A97BA9CDF877}" destId="{35986507-CD22-4A53-A931-E2D791D78AA3}" srcOrd="0" destOrd="0" presId="urn:microsoft.com/office/officeart/2016/7/layout/RepeatingBendingProcessNew"/>
    <dgm:cxn modelId="{FCCFCFD0-7B60-4FDD-BA6D-256E9AA58A3A}" srcId="{A793433F-D97F-46CA-90A0-C42ADB5E945F}" destId="{209AA6F6-8637-4BA5-8CF8-2F25BE37B584}" srcOrd="1" destOrd="0" parTransId="{276A0920-8E9D-471B-81DB-2671ACCA26C5}" sibTransId="{FDC4EF61-CEE3-43F5-B360-9E9C2AA64C81}"/>
    <dgm:cxn modelId="{F1BF3CD5-71F5-4F68-ABD1-6784B4DAF74A}" type="presOf" srcId="{FDC4EF61-CEE3-43F5-B360-9E9C2AA64C81}" destId="{CBB7B431-A370-455A-8E6B-0081008F1036}" srcOrd="0" destOrd="0" presId="urn:microsoft.com/office/officeart/2016/7/layout/RepeatingBendingProcessNew"/>
    <dgm:cxn modelId="{E1CE07E8-1DAC-4863-BCE3-EA53727A59EC}" srcId="{8EB9762D-D24B-4D5C-B42E-1FD5BBCDAD58}" destId="{0B7CB4FF-7C10-476C-A07F-BF85B5074E55}" srcOrd="0" destOrd="0" parTransId="{377BC5B6-5B8D-427E-BCD2-56A7E587EE39}" sibTransId="{F78C663B-029B-4559-9B92-FF9160A2479B}"/>
    <dgm:cxn modelId="{54501B73-3D89-4097-BC5A-B715C6508374}" type="presParOf" srcId="{5478A94A-5ABC-4691-BE9A-0E8C7A5714BF}" destId="{35986507-CD22-4A53-A931-E2D791D78AA3}" srcOrd="0" destOrd="0" presId="urn:microsoft.com/office/officeart/2016/7/layout/RepeatingBendingProcessNew"/>
    <dgm:cxn modelId="{741721CC-84FE-452F-8042-AC54B5AA50DB}" type="presParOf" srcId="{5478A94A-5ABC-4691-BE9A-0E8C7A5714BF}" destId="{6927E118-4276-4253-9D33-40F54C3084E7}" srcOrd="1" destOrd="0" presId="urn:microsoft.com/office/officeart/2016/7/layout/RepeatingBendingProcessNew"/>
    <dgm:cxn modelId="{D997FA93-8243-43C8-AEF0-BA0EE23441D1}" type="presParOf" srcId="{6927E118-4276-4253-9D33-40F54C3084E7}" destId="{20347131-8D02-4483-929F-B0A9E50C4875}" srcOrd="0" destOrd="0" presId="urn:microsoft.com/office/officeart/2016/7/layout/RepeatingBendingProcessNew"/>
    <dgm:cxn modelId="{6669CCEB-0101-4005-8212-2FA3DD6E4BF4}" type="presParOf" srcId="{5478A94A-5ABC-4691-BE9A-0E8C7A5714BF}" destId="{90AD335B-BEE0-4D86-A529-9FDA31CA5528}" srcOrd="2" destOrd="0" presId="urn:microsoft.com/office/officeart/2016/7/layout/RepeatingBendingProcessNew"/>
    <dgm:cxn modelId="{BBC524A8-0BA6-4B1D-A348-A161822972A7}" type="presParOf" srcId="{5478A94A-5ABC-4691-BE9A-0E8C7A5714BF}" destId="{CBB7B431-A370-455A-8E6B-0081008F1036}" srcOrd="3" destOrd="0" presId="urn:microsoft.com/office/officeart/2016/7/layout/RepeatingBendingProcessNew"/>
    <dgm:cxn modelId="{62CF4631-B423-4F89-9EDA-41B1B312AFA7}" type="presParOf" srcId="{CBB7B431-A370-455A-8E6B-0081008F1036}" destId="{A74D3507-4028-44A4-8085-77AC33EC0DC2}" srcOrd="0" destOrd="0" presId="urn:microsoft.com/office/officeart/2016/7/layout/RepeatingBendingProcessNew"/>
    <dgm:cxn modelId="{54223ED5-CA7A-46A3-BD08-329ABE5F59BF}" type="presParOf" srcId="{5478A94A-5ABC-4691-BE9A-0E8C7A5714BF}" destId="{CF42295F-6372-40A7-9F24-C239C869103A}" srcOrd="4" destOrd="0" presId="urn:microsoft.com/office/officeart/2016/7/layout/RepeatingBendingProcessNew"/>
    <dgm:cxn modelId="{B452EDBF-681E-412F-915D-81E2ED24A4A3}" type="presParOf" srcId="{5478A94A-5ABC-4691-BE9A-0E8C7A5714BF}" destId="{C9AD63D5-D2CA-4615-B3A4-3CC7A09ACDC0}" srcOrd="5" destOrd="0" presId="urn:microsoft.com/office/officeart/2016/7/layout/RepeatingBendingProcessNew"/>
    <dgm:cxn modelId="{44239827-A305-472B-A326-4EC9E6834A26}" type="presParOf" srcId="{C9AD63D5-D2CA-4615-B3A4-3CC7A09ACDC0}" destId="{5B554627-5AA9-4306-A9A5-221C10416328}" srcOrd="0" destOrd="0" presId="urn:microsoft.com/office/officeart/2016/7/layout/RepeatingBendingProcessNew"/>
    <dgm:cxn modelId="{5DD4422C-7D64-4111-8A55-6BDFAF44F6F2}" type="presParOf" srcId="{5478A94A-5ABC-4691-BE9A-0E8C7A5714BF}" destId="{785CE3C8-D85A-4CFE-8563-9510F89A4506}" srcOrd="6" destOrd="0" presId="urn:microsoft.com/office/officeart/2016/7/layout/RepeatingBendingProcessNew"/>
    <dgm:cxn modelId="{850AF6C7-E23D-46C0-8116-D4F094903722}" type="presParOf" srcId="{5478A94A-5ABC-4691-BE9A-0E8C7A5714BF}" destId="{A4BF81D1-9ACF-49CD-8D53-55CA2F703BBB}" srcOrd="7" destOrd="0" presId="urn:microsoft.com/office/officeart/2016/7/layout/RepeatingBendingProcessNew"/>
    <dgm:cxn modelId="{65587368-89DF-4C6E-999D-721E363AD60C}" type="presParOf" srcId="{A4BF81D1-9ACF-49CD-8D53-55CA2F703BBB}" destId="{76CD9181-8583-42CD-9D0A-8C6A73118366}" srcOrd="0" destOrd="0" presId="urn:microsoft.com/office/officeart/2016/7/layout/RepeatingBendingProcessNew"/>
    <dgm:cxn modelId="{B9DD00DC-EEE0-41E8-8F5D-1C72C77E09F7}" type="presParOf" srcId="{5478A94A-5ABC-4691-BE9A-0E8C7A5714BF}" destId="{4EA9B85C-A36C-4E7B-8635-B71A12E1994E}" srcOrd="8" destOrd="0" presId="urn:microsoft.com/office/officeart/2016/7/layout/RepeatingBendingProcessNew"/>
    <dgm:cxn modelId="{6854A5B1-8190-43B8-8944-5CFDE2DFEE66}" type="presParOf" srcId="{5478A94A-5ABC-4691-BE9A-0E8C7A5714BF}" destId="{47F224C6-5EAF-43C4-9B4F-4E6F487D8318}" srcOrd="9" destOrd="0" presId="urn:microsoft.com/office/officeart/2016/7/layout/RepeatingBendingProcessNew"/>
    <dgm:cxn modelId="{B2DCC6A9-4B9A-46BD-BFFE-951086F12E7E}" type="presParOf" srcId="{47F224C6-5EAF-43C4-9B4F-4E6F487D8318}" destId="{D99D3C06-6F7C-4269-85B6-A59F9B9EF30F}" srcOrd="0" destOrd="0" presId="urn:microsoft.com/office/officeart/2016/7/layout/RepeatingBendingProcessNew"/>
    <dgm:cxn modelId="{B831869E-D92D-418F-A756-9698E7506D97}" type="presParOf" srcId="{5478A94A-5ABC-4691-BE9A-0E8C7A5714BF}" destId="{14A923CA-D893-4021-9D33-9A3F18F80C81}"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E3C47E-97EC-465C-ADCD-3203C001847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64540D3-AA71-4BA8-B15E-1E9AF5CB2C7C}">
      <dgm:prSet custT="1"/>
      <dgm:spPr/>
      <dgm:t>
        <a:bodyPr/>
        <a:lstStyle/>
        <a:p>
          <a:pPr>
            <a:lnSpc>
              <a:spcPct val="100000"/>
            </a:lnSpc>
          </a:pPr>
          <a:r>
            <a:rPr lang="en-US" sz="1400" dirty="0"/>
            <a:t>Discuss the transfer of courses to your chosen institution with a JWCC advisor and see how credits from JWCC to other colleges at </a:t>
          </a:r>
          <a:r>
            <a:rPr lang="en-US" sz="1400" dirty="0">
              <a:hlinkClick xmlns:r="http://schemas.openxmlformats.org/officeDocument/2006/relationships" r:id="rId1"/>
            </a:rPr>
            <a:t>www.transferology.com</a:t>
          </a:r>
          <a:r>
            <a:rPr lang="en-US" sz="1400" dirty="0"/>
            <a:t>.</a:t>
          </a:r>
        </a:p>
      </dgm:t>
    </dgm:pt>
    <dgm:pt modelId="{607E7DFF-BDB2-4801-A3DF-3BDF7DE179A5}" type="parTrans" cxnId="{856B99DD-0FB6-4C12-B606-D4F5C6117766}">
      <dgm:prSet/>
      <dgm:spPr/>
      <dgm:t>
        <a:bodyPr/>
        <a:lstStyle/>
        <a:p>
          <a:endParaRPr lang="en-US"/>
        </a:p>
      </dgm:t>
    </dgm:pt>
    <dgm:pt modelId="{D01CC353-3DDD-4A3A-980F-6C9A43B551F4}" type="sibTrans" cxnId="{856B99DD-0FB6-4C12-B606-D4F5C6117766}">
      <dgm:prSet/>
      <dgm:spPr/>
      <dgm:t>
        <a:bodyPr/>
        <a:lstStyle/>
        <a:p>
          <a:endParaRPr lang="en-US"/>
        </a:p>
      </dgm:t>
    </dgm:pt>
    <dgm:pt modelId="{93B1BB95-704A-49E4-AF1D-17BEAC4EF4E5}">
      <dgm:prSet custT="1"/>
      <dgm:spPr/>
      <dgm:t>
        <a:bodyPr/>
        <a:lstStyle/>
        <a:p>
          <a:pPr>
            <a:lnSpc>
              <a:spcPct val="100000"/>
            </a:lnSpc>
          </a:pPr>
          <a:r>
            <a:rPr lang="en-US" sz="1400" dirty="0"/>
            <a:t>Once coursework is completed, email JWCC advising to have an official copy of their transcript sent to the selected college or university.</a:t>
          </a:r>
        </a:p>
      </dgm:t>
    </dgm:pt>
    <dgm:pt modelId="{3E23BBBD-DD8D-4168-AE2D-CD5A6F6DB1DB}" type="parTrans" cxnId="{8635A7E4-0D11-4061-91C5-6F4391B2CDC8}">
      <dgm:prSet/>
      <dgm:spPr/>
      <dgm:t>
        <a:bodyPr/>
        <a:lstStyle/>
        <a:p>
          <a:endParaRPr lang="en-US"/>
        </a:p>
      </dgm:t>
    </dgm:pt>
    <dgm:pt modelId="{F34BD03C-65C7-4DEF-B6C4-F740AA0C4D26}" type="sibTrans" cxnId="{8635A7E4-0D11-4061-91C5-6F4391B2CDC8}">
      <dgm:prSet/>
      <dgm:spPr/>
      <dgm:t>
        <a:bodyPr/>
        <a:lstStyle/>
        <a:p>
          <a:endParaRPr lang="en-US"/>
        </a:p>
      </dgm:t>
    </dgm:pt>
    <dgm:pt modelId="{311151C4-0053-4D86-8817-590B0AA7795A}" type="pres">
      <dgm:prSet presAssocID="{40E3C47E-97EC-465C-ADCD-3203C0018477}" presName="root" presStyleCnt="0">
        <dgm:presLayoutVars>
          <dgm:dir/>
          <dgm:resizeHandles val="exact"/>
        </dgm:presLayoutVars>
      </dgm:prSet>
      <dgm:spPr/>
    </dgm:pt>
    <dgm:pt modelId="{DF63385E-F573-451D-8A68-862EB227F3F7}" type="pres">
      <dgm:prSet presAssocID="{C64540D3-AA71-4BA8-B15E-1E9AF5CB2C7C}" presName="compNode" presStyleCnt="0"/>
      <dgm:spPr/>
    </dgm:pt>
    <dgm:pt modelId="{38F4004F-6E64-4BF4-860E-83CECBD71231}" type="pres">
      <dgm:prSet presAssocID="{C64540D3-AA71-4BA8-B15E-1E9AF5CB2C7C}"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lassroom"/>
        </a:ext>
      </dgm:extLst>
    </dgm:pt>
    <dgm:pt modelId="{09489ACD-8EFE-490A-AE17-C3F60AE2D826}" type="pres">
      <dgm:prSet presAssocID="{C64540D3-AA71-4BA8-B15E-1E9AF5CB2C7C}" presName="spaceRect" presStyleCnt="0"/>
      <dgm:spPr/>
    </dgm:pt>
    <dgm:pt modelId="{F5E361F4-FF3F-456C-A2AD-4224680492C6}" type="pres">
      <dgm:prSet presAssocID="{C64540D3-AA71-4BA8-B15E-1E9AF5CB2C7C}" presName="textRect" presStyleLbl="revTx" presStyleIdx="0" presStyleCnt="2">
        <dgm:presLayoutVars>
          <dgm:chMax val="1"/>
          <dgm:chPref val="1"/>
        </dgm:presLayoutVars>
      </dgm:prSet>
      <dgm:spPr/>
    </dgm:pt>
    <dgm:pt modelId="{00E87A4C-B448-4A53-A4DB-6A023E5DE6D3}" type="pres">
      <dgm:prSet presAssocID="{D01CC353-3DDD-4A3A-980F-6C9A43B551F4}" presName="sibTrans" presStyleCnt="0"/>
      <dgm:spPr/>
    </dgm:pt>
    <dgm:pt modelId="{12362786-3FD8-42E7-9056-B5F77A44F778}" type="pres">
      <dgm:prSet presAssocID="{93B1BB95-704A-49E4-AF1D-17BEAC4EF4E5}" presName="compNode" presStyleCnt="0"/>
      <dgm:spPr/>
    </dgm:pt>
    <dgm:pt modelId="{DC04BFF5-5602-47FD-8489-21B2B3C70CD8}" type="pres">
      <dgm:prSet presAssocID="{93B1BB95-704A-49E4-AF1D-17BEAC4EF4E5}"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iploma Roll"/>
        </a:ext>
      </dgm:extLst>
    </dgm:pt>
    <dgm:pt modelId="{5AB0B719-E34F-4BA6-9DF3-9EAF27619ABE}" type="pres">
      <dgm:prSet presAssocID="{93B1BB95-704A-49E4-AF1D-17BEAC4EF4E5}" presName="spaceRect" presStyleCnt="0"/>
      <dgm:spPr/>
    </dgm:pt>
    <dgm:pt modelId="{CC68C9BA-29C6-4077-B670-11E9B38E794A}" type="pres">
      <dgm:prSet presAssocID="{93B1BB95-704A-49E4-AF1D-17BEAC4EF4E5}" presName="textRect" presStyleLbl="revTx" presStyleIdx="1" presStyleCnt="2">
        <dgm:presLayoutVars>
          <dgm:chMax val="1"/>
          <dgm:chPref val="1"/>
        </dgm:presLayoutVars>
      </dgm:prSet>
      <dgm:spPr/>
    </dgm:pt>
  </dgm:ptLst>
  <dgm:cxnLst>
    <dgm:cxn modelId="{1C1C8B01-AD46-4A85-BB53-11A88A3B28BE}" type="presOf" srcId="{40E3C47E-97EC-465C-ADCD-3203C0018477}" destId="{311151C4-0053-4D86-8817-590B0AA7795A}" srcOrd="0" destOrd="0" presId="urn:microsoft.com/office/officeart/2018/2/layout/IconLabelList"/>
    <dgm:cxn modelId="{AC3D5836-3221-4F81-AEAE-8A1367FFB211}" type="presOf" srcId="{93B1BB95-704A-49E4-AF1D-17BEAC4EF4E5}" destId="{CC68C9BA-29C6-4077-B670-11E9B38E794A}" srcOrd="0" destOrd="0" presId="urn:microsoft.com/office/officeart/2018/2/layout/IconLabelList"/>
    <dgm:cxn modelId="{F05586D9-56D8-4BE0-8A26-E575E617EACE}" type="presOf" srcId="{C64540D3-AA71-4BA8-B15E-1E9AF5CB2C7C}" destId="{F5E361F4-FF3F-456C-A2AD-4224680492C6}" srcOrd="0" destOrd="0" presId="urn:microsoft.com/office/officeart/2018/2/layout/IconLabelList"/>
    <dgm:cxn modelId="{856B99DD-0FB6-4C12-B606-D4F5C6117766}" srcId="{40E3C47E-97EC-465C-ADCD-3203C0018477}" destId="{C64540D3-AA71-4BA8-B15E-1E9AF5CB2C7C}" srcOrd="0" destOrd="0" parTransId="{607E7DFF-BDB2-4801-A3DF-3BDF7DE179A5}" sibTransId="{D01CC353-3DDD-4A3A-980F-6C9A43B551F4}"/>
    <dgm:cxn modelId="{8635A7E4-0D11-4061-91C5-6F4391B2CDC8}" srcId="{40E3C47E-97EC-465C-ADCD-3203C0018477}" destId="{93B1BB95-704A-49E4-AF1D-17BEAC4EF4E5}" srcOrd="1" destOrd="0" parTransId="{3E23BBBD-DD8D-4168-AE2D-CD5A6F6DB1DB}" sibTransId="{F34BD03C-65C7-4DEF-B6C4-F740AA0C4D26}"/>
    <dgm:cxn modelId="{6E44028D-B4A5-4132-ACA9-4854784B48E9}" type="presParOf" srcId="{311151C4-0053-4D86-8817-590B0AA7795A}" destId="{DF63385E-F573-451D-8A68-862EB227F3F7}" srcOrd="0" destOrd="0" presId="urn:microsoft.com/office/officeart/2018/2/layout/IconLabelList"/>
    <dgm:cxn modelId="{32EB4DB1-38ED-4409-A79F-2EE6C3461345}" type="presParOf" srcId="{DF63385E-F573-451D-8A68-862EB227F3F7}" destId="{38F4004F-6E64-4BF4-860E-83CECBD71231}" srcOrd="0" destOrd="0" presId="urn:microsoft.com/office/officeart/2018/2/layout/IconLabelList"/>
    <dgm:cxn modelId="{D8436FEC-6F75-4D3F-9904-5143C8C1D343}" type="presParOf" srcId="{DF63385E-F573-451D-8A68-862EB227F3F7}" destId="{09489ACD-8EFE-490A-AE17-C3F60AE2D826}" srcOrd="1" destOrd="0" presId="urn:microsoft.com/office/officeart/2018/2/layout/IconLabelList"/>
    <dgm:cxn modelId="{E4E12A49-478B-465C-8698-EE45C1C9DC7A}" type="presParOf" srcId="{DF63385E-F573-451D-8A68-862EB227F3F7}" destId="{F5E361F4-FF3F-456C-A2AD-4224680492C6}" srcOrd="2" destOrd="0" presId="urn:microsoft.com/office/officeart/2018/2/layout/IconLabelList"/>
    <dgm:cxn modelId="{7ACC0D8F-18D3-43DE-9FF9-3E618118C3BB}" type="presParOf" srcId="{311151C4-0053-4D86-8817-590B0AA7795A}" destId="{00E87A4C-B448-4A53-A4DB-6A023E5DE6D3}" srcOrd="1" destOrd="0" presId="urn:microsoft.com/office/officeart/2018/2/layout/IconLabelList"/>
    <dgm:cxn modelId="{4BBA102C-81E3-4AC9-BDA5-A2C1D40F5638}" type="presParOf" srcId="{311151C4-0053-4D86-8817-590B0AA7795A}" destId="{12362786-3FD8-42E7-9056-B5F77A44F778}" srcOrd="2" destOrd="0" presId="urn:microsoft.com/office/officeart/2018/2/layout/IconLabelList"/>
    <dgm:cxn modelId="{2CD787D4-8D55-40E6-B5B9-A526BBE7BECF}" type="presParOf" srcId="{12362786-3FD8-42E7-9056-B5F77A44F778}" destId="{DC04BFF5-5602-47FD-8489-21B2B3C70CD8}" srcOrd="0" destOrd="0" presId="urn:microsoft.com/office/officeart/2018/2/layout/IconLabelList"/>
    <dgm:cxn modelId="{78438FCA-7D0E-45E9-B958-16DD16106517}" type="presParOf" srcId="{12362786-3FD8-42E7-9056-B5F77A44F778}" destId="{5AB0B719-E34F-4BA6-9DF3-9EAF27619ABE}" srcOrd="1" destOrd="0" presId="urn:microsoft.com/office/officeart/2018/2/layout/IconLabelList"/>
    <dgm:cxn modelId="{DE5ABAF2-894E-4EDA-AE7A-E0265FDEF6DE}" type="presParOf" srcId="{12362786-3FD8-42E7-9056-B5F77A44F778}" destId="{CC68C9BA-29C6-4077-B670-11E9B38E794A}" srcOrd="2" destOrd="0" presId="urn:microsoft.com/office/officeart/2018/2/layout/Icon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7A8741-22D0-47B6-AFFD-1E8274C27BBE}"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F57C7876-F449-4EFF-B399-CA68070167AB}">
      <dgm:prSet/>
      <dgm:spPr/>
      <dgm:t>
        <a:bodyPr/>
        <a:lstStyle/>
        <a:p>
          <a:pPr>
            <a:lnSpc>
              <a:spcPct val="100000"/>
            </a:lnSpc>
            <a:defRPr b="1"/>
          </a:pPr>
          <a:r>
            <a:rPr lang="en-US"/>
            <a:t>Cost Savings:</a:t>
          </a:r>
        </a:p>
      </dgm:t>
    </dgm:pt>
    <dgm:pt modelId="{10BB7831-0091-4896-93D3-10EFB4BE2E3C}" type="parTrans" cxnId="{A5718CE3-9276-4206-A477-9F9AA1FD498B}">
      <dgm:prSet/>
      <dgm:spPr/>
      <dgm:t>
        <a:bodyPr/>
        <a:lstStyle/>
        <a:p>
          <a:endParaRPr lang="en-US"/>
        </a:p>
      </dgm:t>
    </dgm:pt>
    <dgm:pt modelId="{8D4853AE-B84C-4E3B-95B1-95C77A431941}" type="sibTrans" cxnId="{A5718CE3-9276-4206-A477-9F9AA1FD498B}">
      <dgm:prSet/>
      <dgm:spPr/>
      <dgm:t>
        <a:bodyPr/>
        <a:lstStyle/>
        <a:p>
          <a:endParaRPr lang="en-US"/>
        </a:p>
      </dgm:t>
    </dgm:pt>
    <dgm:pt modelId="{7D8DEED4-3EAE-4ECA-AAA8-165506A5F51C}">
      <dgm:prSet/>
      <dgm:spPr/>
      <dgm:t>
        <a:bodyPr/>
        <a:lstStyle/>
        <a:p>
          <a:pPr>
            <a:lnSpc>
              <a:spcPct val="100000"/>
            </a:lnSpc>
          </a:pPr>
          <a:r>
            <a:rPr lang="en-US" dirty="0"/>
            <a:t>Tuition discounted for high school students for college level classes. </a:t>
          </a:r>
        </a:p>
      </dgm:t>
    </dgm:pt>
    <dgm:pt modelId="{09405E1E-8518-44A2-8029-11F2E646AC89}" type="parTrans" cxnId="{C944737C-ACA2-4B38-A7EE-F4E8275DC619}">
      <dgm:prSet/>
      <dgm:spPr/>
      <dgm:t>
        <a:bodyPr/>
        <a:lstStyle/>
        <a:p>
          <a:endParaRPr lang="en-US"/>
        </a:p>
      </dgm:t>
    </dgm:pt>
    <dgm:pt modelId="{A97CE4B5-C9CE-4EF9-842C-B7B4584F6CD4}" type="sibTrans" cxnId="{C944737C-ACA2-4B38-A7EE-F4E8275DC619}">
      <dgm:prSet/>
      <dgm:spPr/>
      <dgm:t>
        <a:bodyPr/>
        <a:lstStyle/>
        <a:p>
          <a:endParaRPr lang="en-US"/>
        </a:p>
      </dgm:t>
    </dgm:pt>
    <dgm:pt modelId="{10504A0D-856F-4F6C-9094-8C9A84A33FDC}">
      <dgm:prSet/>
      <dgm:spPr/>
      <dgm:t>
        <a:bodyPr/>
        <a:lstStyle/>
        <a:p>
          <a:pPr>
            <a:lnSpc>
              <a:spcPct val="100000"/>
            </a:lnSpc>
            <a:defRPr b="1"/>
          </a:pPr>
          <a:r>
            <a:rPr lang="en-US"/>
            <a:t>Simultaneous Credit:</a:t>
          </a:r>
        </a:p>
      </dgm:t>
    </dgm:pt>
    <dgm:pt modelId="{36AEA346-A631-4A89-9B28-D5E95D0B97FD}" type="parTrans" cxnId="{8644C892-3E7B-4F69-A7F3-D31C25A2B79B}">
      <dgm:prSet/>
      <dgm:spPr/>
      <dgm:t>
        <a:bodyPr/>
        <a:lstStyle/>
        <a:p>
          <a:endParaRPr lang="en-US"/>
        </a:p>
      </dgm:t>
    </dgm:pt>
    <dgm:pt modelId="{4835697D-BBB3-479A-87FD-0D4D09D98B94}" type="sibTrans" cxnId="{8644C892-3E7B-4F69-A7F3-D31C25A2B79B}">
      <dgm:prSet/>
      <dgm:spPr/>
      <dgm:t>
        <a:bodyPr/>
        <a:lstStyle/>
        <a:p>
          <a:endParaRPr lang="en-US"/>
        </a:p>
      </dgm:t>
    </dgm:pt>
    <dgm:pt modelId="{A693ED0F-DC1E-4917-87B5-ABFEFAB3BEA3}">
      <dgm:prSet/>
      <dgm:spPr/>
      <dgm:t>
        <a:bodyPr/>
        <a:lstStyle/>
        <a:p>
          <a:pPr>
            <a:lnSpc>
              <a:spcPct val="100000"/>
            </a:lnSpc>
          </a:pPr>
          <a:r>
            <a:rPr lang="en-US"/>
            <a:t>Earn credit for both high school and college or take college classes while in high school.</a:t>
          </a:r>
        </a:p>
      </dgm:t>
    </dgm:pt>
    <dgm:pt modelId="{191146CB-A553-4FA6-A360-A6179451621B}" type="parTrans" cxnId="{B760F4FF-2A8E-4EC7-BBBD-1EFA5EFBC5A4}">
      <dgm:prSet/>
      <dgm:spPr/>
      <dgm:t>
        <a:bodyPr/>
        <a:lstStyle/>
        <a:p>
          <a:endParaRPr lang="en-US"/>
        </a:p>
      </dgm:t>
    </dgm:pt>
    <dgm:pt modelId="{36C6FEFF-11F4-4862-BD56-B75C95AC4458}" type="sibTrans" cxnId="{B760F4FF-2A8E-4EC7-BBBD-1EFA5EFBC5A4}">
      <dgm:prSet/>
      <dgm:spPr/>
      <dgm:t>
        <a:bodyPr/>
        <a:lstStyle/>
        <a:p>
          <a:endParaRPr lang="en-US"/>
        </a:p>
      </dgm:t>
    </dgm:pt>
    <dgm:pt modelId="{6FEBD8AC-E34F-4D26-B9DB-8E6B85E531B6}">
      <dgm:prSet/>
      <dgm:spPr/>
      <dgm:t>
        <a:bodyPr/>
        <a:lstStyle/>
        <a:p>
          <a:pPr>
            <a:lnSpc>
              <a:spcPct val="100000"/>
            </a:lnSpc>
            <a:defRPr b="1"/>
          </a:pPr>
          <a:r>
            <a:rPr lang="en-US"/>
            <a:t>Educational Advantage</a:t>
          </a:r>
        </a:p>
      </dgm:t>
    </dgm:pt>
    <dgm:pt modelId="{3021C2BC-76A3-4AB3-9193-2F7F643737DB}" type="parTrans" cxnId="{9306A05F-CABD-4BCA-B18E-2531F152F033}">
      <dgm:prSet/>
      <dgm:spPr/>
      <dgm:t>
        <a:bodyPr/>
        <a:lstStyle/>
        <a:p>
          <a:endParaRPr lang="en-US"/>
        </a:p>
      </dgm:t>
    </dgm:pt>
    <dgm:pt modelId="{E17C6CD6-5021-464A-B5BA-CC87DA066301}" type="sibTrans" cxnId="{9306A05F-CABD-4BCA-B18E-2531F152F033}">
      <dgm:prSet/>
      <dgm:spPr/>
      <dgm:t>
        <a:bodyPr/>
        <a:lstStyle/>
        <a:p>
          <a:endParaRPr lang="en-US"/>
        </a:p>
      </dgm:t>
    </dgm:pt>
    <dgm:pt modelId="{13E52F9D-D3B6-4D64-9356-E9B44FAAF21F}">
      <dgm:prSet/>
      <dgm:spPr/>
      <dgm:t>
        <a:bodyPr/>
        <a:lstStyle/>
        <a:p>
          <a:pPr>
            <a:lnSpc>
              <a:spcPct val="100000"/>
            </a:lnSpc>
          </a:pPr>
          <a:r>
            <a:rPr lang="en-US" dirty="0"/>
            <a:t>Get a jump start on your college career while easing the transition from high school to college. </a:t>
          </a:r>
        </a:p>
        <a:p>
          <a:pPr>
            <a:lnSpc>
              <a:spcPct val="100000"/>
            </a:lnSpc>
          </a:pPr>
          <a:r>
            <a:rPr lang="en-US" dirty="0"/>
            <a:t>Earn credit that can fulfill many university general studies requirements.</a:t>
          </a:r>
        </a:p>
      </dgm:t>
    </dgm:pt>
    <dgm:pt modelId="{7F78549E-524B-4B5B-AE7C-BD8EEF66CCB7}" type="parTrans" cxnId="{D441D435-231C-45C4-8C47-C1E8175A5D78}">
      <dgm:prSet/>
      <dgm:spPr/>
      <dgm:t>
        <a:bodyPr/>
        <a:lstStyle/>
        <a:p>
          <a:endParaRPr lang="en-US"/>
        </a:p>
      </dgm:t>
    </dgm:pt>
    <dgm:pt modelId="{F13435C5-1075-4F85-AE7E-5852356DCBC5}" type="sibTrans" cxnId="{D441D435-231C-45C4-8C47-C1E8175A5D78}">
      <dgm:prSet/>
      <dgm:spPr/>
      <dgm:t>
        <a:bodyPr/>
        <a:lstStyle/>
        <a:p>
          <a:endParaRPr lang="en-US"/>
        </a:p>
      </dgm:t>
    </dgm:pt>
    <dgm:pt modelId="{14058638-4A9F-44CB-A41D-520A3A6BB286}" type="pres">
      <dgm:prSet presAssocID="{CF7A8741-22D0-47B6-AFFD-1E8274C27BBE}" presName="root" presStyleCnt="0">
        <dgm:presLayoutVars>
          <dgm:dir/>
          <dgm:resizeHandles val="exact"/>
        </dgm:presLayoutVars>
      </dgm:prSet>
      <dgm:spPr/>
    </dgm:pt>
    <dgm:pt modelId="{51AA37C9-61C4-46BB-89CE-7502B7D3F567}" type="pres">
      <dgm:prSet presAssocID="{F57C7876-F449-4EFF-B399-CA68070167AB}" presName="compNode" presStyleCnt="0"/>
      <dgm:spPr/>
    </dgm:pt>
    <dgm:pt modelId="{34C23CBB-BF02-4A11-8087-5C725178429F}" type="pres">
      <dgm:prSet presAssocID="{F57C7876-F449-4EFF-B399-CA68070167A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26AB580C-920F-4B34-8683-60E9D931E8B0}" type="pres">
      <dgm:prSet presAssocID="{F57C7876-F449-4EFF-B399-CA68070167AB}" presName="iconSpace" presStyleCnt="0"/>
      <dgm:spPr/>
    </dgm:pt>
    <dgm:pt modelId="{590D53BD-C6DA-464F-BE00-E1ABE82BBE9F}" type="pres">
      <dgm:prSet presAssocID="{F57C7876-F449-4EFF-B399-CA68070167AB}" presName="parTx" presStyleLbl="revTx" presStyleIdx="0" presStyleCnt="6">
        <dgm:presLayoutVars>
          <dgm:chMax val="0"/>
          <dgm:chPref val="0"/>
        </dgm:presLayoutVars>
      </dgm:prSet>
      <dgm:spPr/>
    </dgm:pt>
    <dgm:pt modelId="{BF279C8A-D69B-4837-8295-FB2FA2625490}" type="pres">
      <dgm:prSet presAssocID="{F57C7876-F449-4EFF-B399-CA68070167AB}" presName="txSpace" presStyleCnt="0"/>
      <dgm:spPr/>
    </dgm:pt>
    <dgm:pt modelId="{AAE095DF-DAD1-406C-B5B1-58DA3CEB4F5C}" type="pres">
      <dgm:prSet presAssocID="{F57C7876-F449-4EFF-B399-CA68070167AB}" presName="desTx" presStyleLbl="revTx" presStyleIdx="1" presStyleCnt="6">
        <dgm:presLayoutVars/>
      </dgm:prSet>
      <dgm:spPr/>
    </dgm:pt>
    <dgm:pt modelId="{759D3F63-28D2-4134-82DE-1ECF7F33BB18}" type="pres">
      <dgm:prSet presAssocID="{8D4853AE-B84C-4E3B-95B1-95C77A431941}" presName="sibTrans" presStyleCnt="0"/>
      <dgm:spPr/>
    </dgm:pt>
    <dgm:pt modelId="{6AF734E3-97E0-4C25-A69A-DB4418EE55C5}" type="pres">
      <dgm:prSet presAssocID="{10504A0D-856F-4F6C-9094-8C9A84A33FDC}" presName="compNode" presStyleCnt="0"/>
      <dgm:spPr/>
    </dgm:pt>
    <dgm:pt modelId="{32FD554C-4256-484D-9B5E-2A3C5BB8B612}" type="pres">
      <dgm:prSet presAssocID="{10504A0D-856F-4F6C-9094-8C9A84A33F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F5411E47-85CC-4CC5-83BF-0CB2812F9CD4}" type="pres">
      <dgm:prSet presAssocID="{10504A0D-856F-4F6C-9094-8C9A84A33FDC}" presName="iconSpace" presStyleCnt="0"/>
      <dgm:spPr/>
    </dgm:pt>
    <dgm:pt modelId="{CFDA59D8-CEBA-4E63-810A-1CF839D067FB}" type="pres">
      <dgm:prSet presAssocID="{10504A0D-856F-4F6C-9094-8C9A84A33FDC}" presName="parTx" presStyleLbl="revTx" presStyleIdx="2" presStyleCnt="6">
        <dgm:presLayoutVars>
          <dgm:chMax val="0"/>
          <dgm:chPref val="0"/>
        </dgm:presLayoutVars>
      </dgm:prSet>
      <dgm:spPr/>
    </dgm:pt>
    <dgm:pt modelId="{8692BBAF-7821-46CF-A79B-87E72BF0DFB2}" type="pres">
      <dgm:prSet presAssocID="{10504A0D-856F-4F6C-9094-8C9A84A33FDC}" presName="txSpace" presStyleCnt="0"/>
      <dgm:spPr/>
    </dgm:pt>
    <dgm:pt modelId="{5FBA2DCD-DB31-4E51-A2B9-D84015588282}" type="pres">
      <dgm:prSet presAssocID="{10504A0D-856F-4F6C-9094-8C9A84A33FDC}" presName="desTx" presStyleLbl="revTx" presStyleIdx="3" presStyleCnt="6">
        <dgm:presLayoutVars/>
      </dgm:prSet>
      <dgm:spPr/>
    </dgm:pt>
    <dgm:pt modelId="{8CCEB2E9-CA65-4C38-B4C2-BA2E31EA6408}" type="pres">
      <dgm:prSet presAssocID="{4835697D-BBB3-479A-87FD-0D4D09D98B94}" presName="sibTrans" presStyleCnt="0"/>
      <dgm:spPr/>
    </dgm:pt>
    <dgm:pt modelId="{85C00629-8172-47E2-8155-F3F5B075034E}" type="pres">
      <dgm:prSet presAssocID="{6FEBD8AC-E34F-4D26-B9DB-8E6B85E531B6}" presName="compNode" presStyleCnt="0"/>
      <dgm:spPr/>
    </dgm:pt>
    <dgm:pt modelId="{B726EFAF-F68F-4AA7-97D0-36AE94D8993D}" type="pres">
      <dgm:prSet presAssocID="{6FEBD8AC-E34F-4D26-B9DB-8E6B85E531B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ABCE6533-A909-44A3-9269-38329A9A0866}" type="pres">
      <dgm:prSet presAssocID="{6FEBD8AC-E34F-4D26-B9DB-8E6B85E531B6}" presName="iconSpace" presStyleCnt="0"/>
      <dgm:spPr/>
    </dgm:pt>
    <dgm:pt modelId="{C99F4932-E955-4E58-8E58-5868BC27D0AF}" type="pres">
      <dgm:prSet presAssocID="{6FEBD8AC-E34F-4D26-B9DB-8E6B85E531B6}" presName="parTx" presStyleLbl="revTx" presStyleIdx="4" presStyleCnt="6">
        <dgm:presLayoutVars>
          <dgm:chMax val="0"/>
          <dgm:chPref val="0"/>
        </dgm:presLayoutVars>
      </dgm:prSet>
      <dgm:spPr/>
    </dgm:pt>
    <dgm:pt modelId="{23BFBECF-81A0-498A-9EAA-BF8205BF290F}" type="pres">
      <dgm:prSet presAssocID="{6FEBD8AC-E34F-4D26-B9DB-8E6B85E531B6}" presName="txSpace" presStyleCnt="0"/>
      <dgm:spPr/>
    </dgm:pt>
    <dgm:pt modelId="{5F8356FE-0538-4781-B66E-1F1C23B5C46F}" type="pres">
      <dgm:prSet presAssocID="{6FEBD8AC-E34F-4D26-B9DB-8E6B85E531B6}" presName="desTx" presStyleLbl="revTx" presStyleIdx="5" presStyleCnt="6">
        <dgm:presLayoutVars/>
      </dgm:prSet>
      <dgm:spPr/>
    </dgm:pt>
  </dgm:ptLst>
  <dgm:cxnLst>
    <dgm:cxn modelId="{F3EE2500-F1CD-438D-BCE5-65F72D987FB6}" type="presOf" srcId="{F57C7876-F449-4EFF-B399-CA68070167AB}" destId="{590D53BD-C6DA-464F-BE00-E1ABE82BBE9F}" srcOrd="0" destOrd="0" presId="urn:microsoft.com/office/officeart/2018/2/layout/IconLabelDescriptionList"/>
    <dgm:cxn modelId="{0CCFB722-8C52-413F-8CF0-547C0D836993}" type="presOf" srcId="{CF7A8741-22D0-47B6-AFFD-1E8274C27BBE}" destId="{14058638-4A9F-44CB-A41D-520A3A6BB286}" srcOrd="0" destOrd="0" presId="urn:microsoft.com/office/officeart/2018/2/layout/IconLabelDescriptionList"/>
    <dgm:cxn modelId="{D441D435-231C-45C4-8C47-C1E8175A5D78}" srcId="{6FEBD8AC-E34F-4D26-B9DB-8E6B85E531B6}" destId="{13E52F9D-D3B6-4D64-9356-E9B44FAAF21F}" srcOrd="0" destOrd="0" parTransId="{7F78549E-524B-4B5B-AE7C-BD8EEF66CCB7}" sibTransId="{F13435C5-1075-4F85-AE7E-5852356DCBC5}"/>
    <dgm:cxn modelId="{9306A05F-CABD-4BCA-B18E-2531F152F033}" srcId="{CF7A8741-22D0-47B6-AFFD-1E8274C27BBE}" destId="{6FEBD8AC-E34F-4D26-B9DB-8E6B85E531B6}" srcOrd="2" destOrd="0" parTransId="{3021C2BC-76A3-4AB3-9193-2F7F643737DB}" sibTransId="{E17C6CD6-5021-464A-B5BA-CC87DA066301}"/>
    <dgm:cxn modelId="{B405E84B-1868-44DE-B454-C966C66F62E6}" type="presOf" srcId="{10504A0D-856F-4F6C-9094-8C9A84A33FDC}" destId="{CFDA59D8-CEBA-4E63-810A-1CF839D067FB}" srcOrd="0" destOrd="0" presId="urn:microsoft.com/office/officeart/2018/2/layout/IconLabelDescriptionList"/>
    <dgm:cxn modelId="{C944737C-ACA2-4B38-A7EE-F4E8275DC619}" srcId="{F57C7876-F449-4EFF-B399-CA68070167AB}" destId="{7D8DEED4-3EAE-4ECA-AAA8-165506A5F51C}" srcOrd="0" destOrd="0" parTransId="{09405E1E-8518-44A2-8029-11F2E646AC89}" sibTransId="{A97CE4B5-C9CE-4EF9-842C-B7B4584F6CD4}"/>
    <dgm:cxn modelId="{E0152688-0557-43F0-BD9A-A00BD92A47C3}" type="presOf" srcId="{A693ED0F-DC1E-4917-87B5-ABFEFAB3BEA3}" destId="{5FBA2DCD-DB31-4E51-A2B9-D84015588282}" srcOrd="0" destOrd="0" presId="urn:microsoft.com/office/officeart/2018/2/layout/IconLabelDescriptionList"/>
    <dgm:cxn modelId="{8644C892-3E7B-4F69-A7F3-D31C25A2B79B}" srcId="{CF7A8741-22D0-47B6-AFFD-1E8274C27BBE}" destId="{10504A0D-856F-4F6C-9094-8C9A84A33FDC}" srcOrd="1" destOrd="0" parTransId="{36AEA346-A631-4A89-9B28-D5E95D0B97FD}" sibTransId="{4835697D-BBB3-479A-87FD-0D4D09D98B94}"/>
    <dgm:cxn modelId="{BABC669C-8020-4714-B388-789484518FED}" type="presOf" srcId="{7D8DEED4-3EAE-4ECA-AAA8-165506A5F51C}" destId="{AAE095DF-DAD1-406C-B5B1-58DA3CEB4F5C}" srcOrd="0" destOrd="0" presId="urn:microsoft.com/office/officeart/2018/2/layout/IconLabelDescriptionList"/>
    <dgm:cxn modelId="{55BE849F-294E-414D-85D0-297B4979C931}" type="presOf" srcId="{6FEBD8AC-E34F-4D26-B9DB-8E6B85E531B6}" destId="{C99F4932-E955-4E58-8E58-5868BC27D0AF}" srcOrd="0" destOrd="0" presId="urn:microsoft.com/office/officeart/2018/2/layout/IconLabelDescriptionList"/>
    <dgm:cxn modelId="{BC200FE1-FA99-40F3-A22A-79F39CA64DA7}" type="presOf" srcId="{13E52F9D-D3B6-4D64-9356-E9B44FAAF21F}" destId="{5F8356FE-0538-4781-B66E-1F1C23B5C46F}" srcOrd="0" destOrd="0" presId="urn:microsoft.com/office/officeart/2018/2/layout/IconLabelDescriptionList"/>
    <dgm:cxn modelId="{A5718CE3-9276-4206-A477-9F9AA1FD498B}" srcId="{CF7A8741-22D0-47B6-AFFD-1E8274C27BBE}" destId="{F57C7876-F449-4EFF-B399-CA68070167AB}" srcOrd="0" destOrd="0" parTransId="{10BB7831-0091-4896-93D3-10EFB4BE2E3C}" sibTransId="{8D4853AE-B84C-4E3B-95B1-95C77A431941}"/>
    <dgm:cxn modelId="{B760F4FF-2A8E-4EC7-BBBD-1EFA5EFBC5A4}" srcId="{10504A0D-856F-4F6C-9094-8C9A84A33FDC}" destId="{A693ED0F-DC1E-4917-87B5-ABFEFAB3BEA3}" srcOrd="0" destOrd="0" parTransId="{191146CB-A553-4FA6-A360-A6179451621B}" sibTransId="{36C6FEFF-11F4-4862-BD56-B75C95AC4458}"/>
    <dgm:cxn modelId="{CF72C574-7BD3-4CEC-B5E3-9F572FF11051}" type="presParOf" srcId="{14058638-4A9F-44CB-A41D-520A3A6BB286}" destId="{51AA37C9-61C4-46BB-89CE-7502B7D3F567}" srcOrd="0" destOrd="0" presId="urn:microsoft.com/office/officeart/2018/2/layout/IconLabelDescriptionList"/>
    <dgm:cxn modelId="{F65F0C1F-BB10-4026-9F29-8D76B505CEF9}" type="presParOf" srcId="{51AA37C9-61C4-46BB-89CE-7502B7D3F567}" destId="{34C23CBB-BF02-4A11-8087-5C725178429F}" srcOrd="0" destOrd="0" presId="urn:microsoft.com/office/officeart/2018/2/layout/IconLabelDescriptionList"/>
    <dgm:cxn modelId="{839F667E-C1F1-4596-AD14-85F54DB4DF9A}" type="presParOf" srcId="{51AA37C9-61C4-46BB-89CE-7502B7D3F567}" destId="{26AB580C-920F-4B34-8683-60E9D931E8B0}" srcOrd="1" destOrd="0" presId="urn:microsoft.com/office/officeart/2018/2/layout/IconLabelDescriptionList"/>
    <dgm:cxn modelId="{0BC40DCD-B174-4852-BF6D-5AD65843D18E}" type="presParOf" srcId="{51AA37C9-61C4-46BB-89CE-7502B7D3F567}" destId="{590D53BD-C6DA-464F-BE00-E1ABE82BBE9F}" srcOrd="2" destOrd="0" presId="urn:microsoft.com/office/officeart/2018/2/layout/IconLabelDescriptionList"/>
    <dgm:cxn modelId="{8740FC82-787A-4F3B-AA92-EEEF415C6A06}" type="presParOf" srcId="{51AA37C9-61C4-46BB-89CE-7502B7D3F567}" destId="{BF279C8A-D69B-4837-8295-FB2FA2625490}" srcOrd="3" destOrd="0" presId="urn:microsoft.com/office/officeart/2018/2/layout/IconLabelDescriptionList"/>
    <dgm:cxn modelId="{248B9B34-4FFD-4712-96E5-93C70A1AE73D}" type="presParOf" srcId="{51AA37C9-61C4-46BB-89CE-7502B7D3F567}" destId="{AAE095DF-DAD1-406C-B5B1-58DA3CEB4F5C}" srcOrd="4" destOrd="0" presId="urn:microsoft.com/office/officeart/2018/2/layout/IconLabelDescriptionList"/>
    <dgm:cxn modelId="{9B566567-D6C7-474F-A1D6-68705607E613}" type="presParOf" srcId="{14058638-4A9F-44CB-A41D-520A3A6BB286}" destId="{759D3F63-28D2-4134-82DE-1ECF7F33BB18}" srcOrd="1" destOrd="0" presId="urn:microsoft.com/office/officeart/2018/2/layout/IconLabelDescriptionList"/>
    <dgm:cxn modelId="{19A2F142-C0F2-4157-8319-5748AA1869DA}" type="presParOf" srcId="{14058638-4A9F-44CB-A41D-520A3A6BB286}" destId="{6AF734E3-97E0-4C25-A69A-DB4418EE55C5}" srcOrd="2" destOrd="0" presId="urn:microsoft.com/office/officeart/2018/2/layout/IconLabelDescriptionList"/>
    <dgm:cxn modelId="{2D5B9017-85D3-489D-BD28-B21E8E0D8700}" type="presParOf" srcId="{6AF734E3-97E0-4C25-A69A-DB4418EE55C5}" destId="{32FD554C-4256-484D-9B5E-2A3C5BB8B612}" srcOrd="0" destOrd="0" presId="urn:microsoft.com/office/officeart/2018/2/layout/IconLabelDescriptionList"/>
    <dgm:cxn modelId="{1EE44918-5B1D-4489-9707-3BB2FE9DC957}" type="presParOf" srcId="{6AF734E3-97E0-4C25-A69A-DB4418EE55C5}" destId="{F5411E47-85CC-4CC5-83BF-0CB2812F9CD4}" srcOrd="1" destOrd="0" presId="urn:microsoft.com/office/officeart/2018/2/layout/IconLabelDescriptionList"/>
    <dgm:cxn modelId="{AB3BC793-3C7A-45E5-9645-CD27A284B748}" type="presParOf" srcId="{6AF734E3-97E0-4C25-A69A-DB4418EE55C5}" destId="{CFDA59D8-CEBA-4E63-810A-1CF839D067FB}" srcOrd="2" destOrd="0" presId="urn:microsoft.com/office/officeart/2018/2/layout/IconLabelDescriptionList"/>
    <dgm:cxn modelId="{594A4CF8-9D72-4344-8DC3-F3EF41A57AFF}" type="presParOf" srcId="{6AF734E3-97E0-4C25-A69A-DB4418EE55C5}" destId="{8692BBAF-7821-46CF-A79B-87E72BF0DFB2}" srcOrd="3" destOrd="0" presId="urn:microsoft.com/office/officeart/2018/2/layout/IconLabelDescriptionList"/>
    <dgm:cxn modelId="{D0374686-34F0-4129-AD59-2140629495C1}" type="presParOf" srcId="{6AF734E3-97E0-4C25-A69A-DB4418EE55C5}" destId="{5FBA2DCD-DB31-4E51-A2B9-D84015588282}" srcOrd="4" destOrd="0" presId="urn:microsoft.com/office/officeart/2018/2/layout/IconLabelDescriptionList"/>
    <dgm:cxn modelId="{00386876-9B74-404F-8967-1D48C8DFA906}" type="presParOf" srcId="{14058638-4A9F-44CB-A41D-520A3A6BB286}" destId="{8CCEB2E9-CA65-4C38-B4C2-BA2E31EA6408}" srcOrd="3" destOrd="0" presId="urn:microsoft.com/office/officeart/2018/2/layout/IconLabelDescriptionList"/>
    <dgm:cxn modelId="{8AD9C56A-2B8B-43D4-800F-BEAA738A282E}" type="presParOf" srcId="{14058638-4A9F-44CB-A41D-520A3A6BB286}" destId="{85C00629-8172-47E2-8155-F3F5B075034E}" srcOrd="4" destOrd="0" presId="urn:microsoft.com/office/officeart/2018/2/layout/IconLabelDescriptionList"/>
    <dgm:cxn modelId="{0D016028-5347-40B5-85D1-44A18BF0D2D9}" type="presParOf" srcId="{85C00629-8172-47E2-8155-F3F5B075034E}" destId="{B726EFAF-F68F-4AA7-97D0-36AE94D8993D}" srcOrd="0" destOrd="0" presId="urn:microsoft.com/office/officeart/2018/2/layout/IconLabelDescriptionList"/>
    <dgm:cxn modelId="{C43E30F3-1841-40AA-B85F-80B90528C0D4}" type="presParOf" srcId="{85C00629-8172-47E2-8155-F3F5B075034E}" destId="{ABCE6533-A909-44A3-9269-38329A9A0866}" srcOrd="1" destOrd="0" presId="urn:microsoft.com/office/officeart/2018/2/layout/IconLabelDescriptionList"/>
    <dgm:cxn modelId="{6C64AA20-0CE5-4942-BA19-6F2BDDF9125B}" type="presParOf" srcId="{85C00629-8172-47E2-8155-F3F5B075034E}" destId="{C99F4932-E955-4E58-8E58-5868BC27D0AF}" srcOrd="2" destOrd="0" presId="urn:microsoft.com/office/officeart/2018/2/layout/IconLabelDescriptionList"/>
    <dgm:cxn modelId="{FD646181-F1C7-400C-946C-19FEB72AD284}" type="presParOf" srcId="{85C00629-8172-47E2-8155-F3F5B075034E}" destId="{23BFBECF-81A0-498A-9EAA-BF8205BF290F}" srcOrd="3" destOrd="0" presId="urn:microsoft.com/office/officeart/2018/2/layout/IconLabelDescriptionList"/>
    <dgm:cxn modelId="{6B597596-8CDB-4854-B1A2-22145E5E8EF0}" type="presParOf" srcId="{85C00629-8172-47E2-8155-F3F5B075034E}" destId="{5F8356FE-0538-4781-B66E-1F1C23B5C46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01219A-CE4C-4CE4-A4FD-D3BDC2C5A919}" type="doc">
      <dgm:prSet loTypeId="urn:microsoft.com/office/officeart/2018/2/layout/IconLabelDescriptionList" loCatId="icon" qsTypeId="urn:microsoft.com/office/officeart/2005/8/quickstyle/simple5" qsCatId="simple" csTypeId="urn:microsoft.com/office/officeart/2005/8/colors/accent3_5" csCatId="accent3" phldr="1"/>
      <dgm:spPr/>
      <dgm:t>
        <a:bodyPr/>
        <a:lstStyle/>
        <a:p>
          <a:endParaRPr lang="en-US"/>
        </a:p>
      </dgm:t>
    </dgm:pt>
    <dgm:pt modelId="{DF6325AC-38A5-4274-9E19-0CA6BF493D4C}">
      <dgm:prSet/>
      <dgm:spPr/>
      <dgm:t>
        <a:bodyPr/>
        <a:lstStyle/>
        <a:p>
          <a:pPr>
            <a:lnSpc>
              <a:spcPct val="100000"/>
            </a:lnSpc>
            <a:defRPr b="1"/>
          </a:pPr>
          <a:r>
            <a:rPr lang="en-US" dirty="0"/>
            <a:t>Spring 2026</a:t>
          </a:r>
        </a:p>
      </dgm:t>
    </dgm:pt>
    <dgm:pt modelId="{B2BD36EF-C3E2-4531-B74B-D2F8A2E5C2B5}" type="parTrans" cxnId="{DFAF268A-8C96-4C49-BC21-E9BEB2BAAE87}">
      <dgm:prSet/>
      <dgm:spPr/>
      <dgm:t>
        <a:bodyPr/>
        <a:lstStyle/>
        <a:p>
          <a:endParaRPr lang="en-US"/>
        </a:p>
      </dgm:t>
    </dgm:pt>
    <dgm:pt modelId="{55AC2C21-7D8B-463B-8DB1-93CBA5DD7C8D}" type="sibTrans" cxnId="{DFAF268A-8C96-4C49-BC21-E9BEB2BAAE87}">
      <dgm:prSet/>
      <dgm:spPr/>
      <dgm:t>
        <a:bodyPr/>
        <a:lstStyle/>
        <a:p>
          <a:endParaRPr lang="en-US"/>
        </a:p>
      </dgm:t>
    </dgm:pt>
    <dgm:pt modelId="{EAEDF126-E926-44D0-823D-082AD9E4B361}">
      <dgm:prSet/>
      <dgm:spPr/>
      <dgm:t>
        <a:bodyPr/>
        <a:lstStyle/>
        <a:p>
          <a:pPr>
            <a:lnSpc>
              <a:spcPct val="100000"/>
            </a:lnSpc>
          </a:pPr>
          <a:r>
            <a:rPr lang="en-US" cap="small" baseline="0" dirty="0"/>
            <a:t>October 7th</a:t>
          </a:r>
        </a:p>
      </dgm:t>
    </dgm:pt>
    <dgm:pt modelId="{AF8E2F40-F254-45E6-97D7-726FBCD6110B}" type="parTrans" cxnId="{8853A7C7-BC17-4F4D-B8C3-A4EAE7416D92}">
      <dgm:prSet/>
      <dgm:spPr/>
      <dgm:t>
        <a:bodyPr/>
        <a:lstStyle/>
        <a:p>
          <a:endParaRPr lang="en-US"/>
        </a:p>
      </dgm:t>
    </dgm:pt>
    <dgm:pt modelId="{44079E61-621E-415D-B8F9-884A6A7D3732}" type="sibTrans" cxnId="{8853A7C7-BC17-4F4D-B8C3-A4EAE7416D92}">
      <dgm:prSet/>
      <dgm:spPr/>
      <dgm:t>
        <a:bodyPr/>
        <a:lstStyle/>
        <a:p>
          <a:endParaRPr lang="en-US"/>
        </a:p>
      </dgm:t>
    </dgm:pt>
    <dgm:pt modelId="{461A16C1-CED0-488A-9CF2-BCA2F75DE006}">
      <dgm:prSet/>
      <dgm:spPr/>
      <dgm:t>
        <a:bodyPr/>
        <a:lstStyle/>
        <a:p>
          <a:pPr>
            <a:lnSpc>
              <a:spcPct val="100000"/>
            </a:lnSpc>
            <a:defRPr b="1"/>
          </a:pPr>
          <a:r>
            <a:rPr lang="en-US" cap="small" baseline="0" dirty="0"/>
            <a:t>Summer 2026</a:t>
          </a:r>
        </a:p>
      </dgm:t>
    </dgm:pt>
    <dgm:pt modelId="{4FBD8D62-ADA1-416D-B047-EF81C03B8E96}" type="parTrans" cxnId="{3E1623B5-2BAE-4579-9CC5-14B36375A545}">
      <dgm:prSet/>
      <dgm:spPr/>
      <dgm:t>
        <a:bodyPr/>
        <a:lstStyle/>
        <a:p>
          <a:endParaRPr lang="en-US"/>
        </a:p>
      </dgm:t>
    </dgm:pt>
    <dgm:pt modelId="{F3B04D68-917B-486A-A9E4-04553D188F15}" type="sibTrans" cxnId="{3E1623B5-2BAE-4579-9CC5-14B36375A545}">
      <dgm:prSet/>
      <dgm:spPr/>
      <dgm:t>
        <a:bodyPr/>
        <a:lstStyle/>
        <a:p>
          <a:endParaRPr lang="en-US"/>
        </a:p>
      </dgm:t>
    </dgm:pt>
    <dgm:pt modelId="{195572A0-338C-4EF3-9D23-53BDABDA2D84}">
      <dgm:prSet/>
      <dgm:spPr/>
      <dgm:t>
        <a:bodyPr/>
        <a:lstStyle/>
        <a:p>
          <a:pPr>
            <a:lnSpc>
              <a:spcPct val="100000"/>
            </a:lnSpc>
          </a:pPr>
          <a:r>
            <a:rPr lang="en-US" cap="small" baseline="0" dirty="0"/>
            <a:t>March 4th</a:t>
          </a:r>
        </a:p>
      </dgm:t>
    </dgm:pt>
    <dgm:pt modelId="{CB074FD2-8555-4BC3-879D-C6F654D7C9AE}" type="parTrans" cxnId="{7B4E94AF-DDD5-48C9-87EF-11A46405D98C}">
      <dgm:prSet/>
      <dgm:spPr/>
      <dgm:t>
        <a:bodyPr/>
        <a:lstStyle/>
        <a:p>
          <a:endParaRPr lang="en-US"/>
        </a:p>
      </dgm:t>
    </dgm:pt>
    <dgm:pt modelId="{11EF9F89-BA65-42EE-9392-155214AEFF7C}" type="sibTrans" cxnId="{7B4E94AF-DDD5-48C9-87EF-11A46405D98C}">
      <dgm:prSet/>
      <dgm:spPr/>
      <dgm:t>
        <a:bodyPr/>
        <a:lstStyle/>
        <a:p>
          <a:endParaRPr lang="en-US"/>
        </a:p>
      </dgm:t>
    </dgm:pt>
    <dgm:pt modelId="{B0BF5396-063F-4C53-B054-FF9E834F146D}" type="pres">
      <dgm:prSet presAssocID="{D701219A-CE4C-4CE4-A4FD-D3BDC2C5A919}" presName="root" presStyleCnt="0">
        <dgm:presLayoutVars>
          <dgm:dir/>
          <dgm:resizeHandles val="exact"/>
        </dgm:presLayoutVars>
      </dgm:prSet>
      <dgm:spPr/>
    </dgm:pt>
    <dgm:pt modelId="{A8F9FDDC-902A-4513-A21E-C03EC7AA0DC5}" type="pres">
      <dgm:prSet presAssocID="{DF6325AC-38A5-4274-9E19-0CA6BF493D4C}" presName="compNode" presStyleCnt="0"/>
      <dgm:spPr/>
    </dgm:pt>
    <dgm:pt modelId="{908BFADE-5FB8-4A73-80EE-549107BD6B10}" type="pres">
      <dgm:prSet presAssocID="{DF6325AC-38A5-4274-9E19-0CA6BF493D4C}" presName="iconRect" presStyleLbl="node1" presStyleIdx="0" presStyleCnt="2" custLinFactX="138289" custLinFactNeighborX="200000" custLinFactNeighborY="266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n"/>
        </a:ext>
      </dgm:extLst>
    </dgm:pt>
    <dgm:pt modelId="{5D2829B3-03FC-4FC6-8804-DDF06310827F}" type="pres">
      <dgm:prSet presAssocID="{DF6325AC-38A5-4274-9E19-0CA6BF493D4C}" presName="iconSpace" presStyleCnt="0"/>
      <dgm:spPr/>
    </dgm:pt>
    <dgm:pt modelId="{0F3A5347-07FC-4EFF-BD3C-1576A0EB11F7}" type="pres">
      <dgm:prSet presAssocID="{DF6325AC-38A5-4274-9E19-0CA6BF493D4C}" presName="parTx" presStyleLbl="revTx" presStyleIdx="0" presStyleCnt="4">
        <dgm:presLayoutVars>
          <dgm:chMax val="0"/>
          <dgm:chPref val="0"/>
        </dgm:presLayoutVars>
      </dgm:prSet>
      <dgm:spPr/>
    </dgm:pt>
    <dgm:pt modelId="{354D3AC6-7970-49C6-8CE2-6364A0882569}" type="pres">
      <dgm:prSet presAssocID="{DF6325AC-38A5-4274-9E19-0CA6BF493D4C}" presName="txSpace" presStyleCnt="0"/>
      <dgm:spPr/>
    </dgm:pt>
    <dgm:pt modelId="{0C2B5DA6-DF02-490E-A0F9-30E417A75885}" type="pres">
      <dgm:prSet presAssocID="{DF6325AC-38A5-4274-9E19-0CA6BF493D4C}" presName="desTx" presStyleLbl="revTx" presStyleIdx="1" presStyleCnt="4">
        <dgm:presLayoutVars/>
      </dgm:prSet>
      <dgm:spPr/>
    </dgm:pt>
    <dgm:pt modelId="{814903C3-81F6-4739-96A4-AA73DAC3A759}" type="pres">
      <dgm:prSet presAssocID="{55AC2C21-7D8B-463B-8DB1-93CBA5DD7C8D}" presName="sibTrans" presStyleCnt="0"/>
      <dgm:spPr/>
    </dgm:pt>
    <dgm:pt modelId="{06864890-4B9E-47D3-9418-C80995FF4E29}" type="pres">
      <dgm:prSet presAssocID="{461A16C1-CED0-488A-9CF2-BCA2F75DE006}" presName="compNode" presStyleCnt="0"/>
      <dgm:spPr/>
    </dgm:pt>
    <dgm:pt modelId="{6F65E956-2984-4020-A029-EA7544C85F21}" type="pres">
      <dgm:prSet presAssocID="{461A16C1-CED0-488A-9CF2-BCA2F75DE006}" presName="iconRect" presStyleLbl="node1" presStyleIdx="1" presStyleCnt="2" custFlipVert="1" custFlipHor="0" custScaleX="3366" custScaleY="3633" custLinFactX="-135783" custLinFactNeighborX="-200000" custLinFactNeighborY="32157"/>
      <dgm:spPr/>
    </dgm:pt>
    <dgm:pt modelId="{626607D5-A0E6-4BDC-AA02-186CD592D8FD}" type="pres">
      <dgm:prSet presAssocID="{461A16C1-CED0-488A-9CF2-BCA2F75DE006}" presName="iconSpace" presStyleCnt="0"/>
      <dgm:spPr/>
    </dgm:pt>
    <dgm:pt modelId="{810D0012-D311-430A-AD21-0E49B33EDADF}" type="pres">
      <dgm:prSet presAssocID="{461A16C1-CED0-488A-9CF2-BCA2F75DE006}" presName="parTx" presStyleLbl="revTx" presStyleIdx="2" presStyleCnt="4" custLinFactNeighborX="656" custLinFactNeighborY="63967">
        <dgm:presLayoutVars>
          <dgm:chMax val="0"/>
          <dgm:chPref val="0"/>
        </dgm:presLayoutVars>
      </dgm:prSet>
      <dgm:spPr/>
    </dgm:pt>
    <dgm:pt modelId="{6DB07D8D-BDBE-4069-B7ED-CED91EF29BDC}" type="pres">
      <dgm:prSet presAssocID="{461A16C1-CED0-488A-9CF2-BCA2F75DE006}" presName="txSpace" presStyleCnt="0"/>
      <dgm:spPr/>
    </dgm:pt>
    <dgm:pt modelId="{D0CA8677-4A20-4105-B002-94E204DD6B54}" type="pres">
      <dgm:prSet presAssocID="{461A16C1-CED0-488A-9CF2-BCA2F75DE006}" presName="desTx" presStyleLbl="revTx" presStyleIdx="3" presStyleCnt="4" custLinFactNeighborX="656" custLinFactNeighborY="20976">
        <dgm:presLayoutVars/>
      </dgm:prSet>
      <dgm:spPr/>
    </dgm:pt>
  </dgm:ptLst>
  <dgm:cxnLst>
    <dgm:cxn modelId="{642A0C17-7100-4CB8-9610-67483645798F}" type="presOf" srcId="{EAEDF126-E926-44D0-823D-082AD9E4B361}" destId="{0C2B5DA6-DF02-490E-A0F9-30E417A75885}" srcOrd="0" destOrd="0" presId="urn:microsoft.com/office/officeart/2018/2/layout/IconLabelDescriptionList"/>
    <dgm:cxn modelId="{CA1C852A-8921-4E5F-A6B9-8E716B0E1910}" type="presOf" srcId="{D701219A-CE4C-4CE4-A4FD-D3BDC2C5A919}" destId="{B0BF5396-063F-4C53-B054-FF9E834F146D}" srcOrd="0" destOrd="0" presId="urn:microsoft.com/office/officeart/2018/2/layout/IconLabelDescriptionList"/>
    <dgm:cxn modelId="{DFAF268A-8C96-4C49-BC21-E9BEB2BAAE87}" srcId="{D701219A-CE4C-4CE4-A4FD-D3BDC2C5A919}" destId="{DF6325AC-38A5-4274-9E19-0CA6BF493D4C}" srcOrd="0" destOrd="0" parTransId="{B2BD36EF-C3E2-4531-B74B-D2F8A2E5C2B5}" sibTransId="{55AC2C21-7D8B-463B-8DB1-93CBA5DD7C8D}"/>
    <dgm:cxn modelId="{C00F548B-F545-48DF-9599-7CE9EA90C01B}" type="presOf" srcId="{195572A0-338C-4EF3-9D23-53BDABDA2D84}" destId="{D0CA8677-4A20-4105-B002-94E204DD6B54}" srcOrd="0" destOrd="0" presId="urn:microsoft.com/office/officeart/2018/2/layout/IconLabelDescriptionList"/>
    <dgm:cxn modelId="{3F14428D-0600-4213-99ED-D16B33AF435B}" type="presOf" srcId="{DF6325AC-38A5-4274-9E19-0CA6BF493D4C}" destId="{0F3A5347-07FC-4EFF-BD3C-1576A0EB11F7}" srcOrd="0" destOrd="0" presId="urn:microsoft.com/office/officeart/2018/2/layout/IconLabelDescriptionList"/>
    <dgm:cxn modelId="{7B4E94AF-DDD5-48C9-87EF-11A46405D98C}" srcId="{461A16C1-CED0-488A-9CF2-BCA2F75DE006}" destId="{195572A0-338C-4EF3-9D23-53BDABDA2D84}" srcOrd="0" destOrd="0" parTransId="{CB074FD2-8555-4BC3-879D-C6F654D7C9AE}" sibTransId="{11EF9F89-BA65-42EE-9392-155214AEFF7C}"/>
    <dgm:cxn modelId="{3E1623B5-2BAE-4579-9CC5-14B36375A545}" srcId="{D701219A-CE4C-4CE4-A4FD-D3BDC2C5A919}" destId="{461A16C1-CED0-488A-9CF2-BCA2F75DE006}" srcOrd="1" destOrd="0" parTransId="{4FBD8D62-ADA1-416D-B047-EF81C03B8E96}" sibTransId="{F3B04D68-917B-486A-A9E4-04553D188F15}"/>
    <dgm:cxn modelId="{550C71BC-1626-4CD1-8C11-4B33EF92B332}" type="presOf" srcId="{461A16C1-CED0-488A-9CF2-BCA2F75DE006}" destId="{810D0012-D311-430A-AD21-0E49B33EDADF}" srcOrd="0" destOrd="0" presId="urn:microsoft.com/office/officeart/2018/2/layout/IconLabelDescriptionList"/>
    <dgm:cxn modelId="{8853A7C7-BC17-4F4D-B8C3-A4EAE7416D92}" srcId="{DF6325AC-38A5-4274-9E19-0CA6BF493D4C}" destId="{EAEDF126-E926-44D0-823D-082AD9E4B361}" srcOrd="0" destOrd="0" parTransId="{AF8E2F40-F254-45E6-97D7-726FBCD6110B}" sibTransId="{44079E61-621E-415D-B8F9-884A6A7D3732}"/>
    <dgm:cxn modelId="{5B495601-11B4-4222-8CEE-285DB8F6AF4A}" type="presParOf" srcId="{B0BF5396-063F-4C53-B054-FF9E834F146D}" destId="{A8F9FDDC-902A-4513-A21E-C03EC7AA0DC5}" srcOrd="0" destOrd="0" presId="urn:microsoft.com/office/officeart/2018/2/layout/IconLabelDescriptionList"/>
    <dgm:cxn modelId="{AC41C4C8-5613-41CF-A552-F36B24AE0F55}" type="presParOf" srcId="{A8F9FDDC-902A-4513-A21E-C03EC7AA0DC5}" destId="{908BFADE-5FB8-4A73-80EE-549107BD6B10}" srcOrd="0" destOrd="0" presId="urn:microsoft.com/office/officeart/2018/2/layout/IconLabelDescriptionList"/>
    <dgm:cxn modelId="{65A6CB04-8943-48ED-B0E5-93A0C29FC789}" type="presParOf" srcId="{A8F9FDDC-902A-4513-A21E-C03EC7AA0DC5}" destId="{5D2829B3-03FC-4FC6-8804-DDF06310827F}" srcOrd="1" destOrd="0" presId="urn:microsoft.com/office/officeart/2018/2/layout/IconLabelDescriptionList"/>
    <dgm:cxn modelId="{4CD51C9A-7F01-4C39-8282-385D41D17EEB}" type="presParOf" srcId="{A8F9FDDC-902A-4513-A21E-C03EC7AA0DC5}" destId="{0F3A5347-07FC-4EFF-BD3C-1576A0EB11F7}" srcOrd="2" destOrd="0" presId="urn:microsoft.com/office/officeart/2018/2/layout/IconLabelDescriptionList"/>
    <dgm:cxn modelId="{B2E01D8B-B4DC-483D-BDE9-362EAAAB4D43}" type="presParOf" srcId="{A8F9FDDC-902A-4513-A21E-C03EC7AA0DC5}" destId="{354D3AC6-7970-49C6-8CE2-6364A0882569}" srcOrd="3" destOrd="0" presId="urn:microsoft.com/office/officeart/2018/2/layout/IconLabelDescriptionList"/>
    <dgm:cxn modelId="{DFF8C6CA-28D6-487A-8E77-C760A658FDC9}" type="presParOf" srcId="{A8F9FDDC-902A-4513-A21E-C03EC7AA0DC5}" destId="{0C2B5DA6-DF02-490E-A0F9-30E417A75885}" srcOrd="4" destOrd="0" presId="urn:microsoft.com/office/officeart/2018/2/layout/IconLabelDescriptionList"/>
    <dgm:cxn modelId="{14915328-6570-4DC5-8B0C-6B0DCE41D6E5}" type="presParOf" srcId="{B0BF5396-063F-4C53-B054-FF9E834F146D}" destId="{814903C3-81F6-4739-96A4-AA73DAC3A759}" srcOrd="1" destOrd="0" presId="urn:microsoft.com/office/officeart/2018/2/layout/IconLabelDescriptionList"/>
    <dgm:cxn modelId="{909FB681-B928-4371-8350-4BDF0E152DF5}" type="presParOf" srcId="{B0BF5396-063F-4C53-B054-FF9E834F146D}" destId="{06864890-4B9E-47D3-9418-C80995FF4E29}" srcOrd="2" destOrd="0" presId="urn:microsoft.com/office/officeart/2018/2/layout/IconLabelDescriptionList"/>
    <dgm:cxn modelId="{92F7E169-BEE7-44F3-B1EE-69F93FF89D93}" type="presParOf" srcId="{06864890-4B9E-47D3-9418-C80995FF4E29}" destId="{6F65E956-2984-4020-A029-EA7544C85F21}" srcOrd="0" destOrd="0" presId="urn:microsoft.com/office/officeart/2018/2/layout/IconLabelDescriptionList"/>
    <dgm:cxn modelId="{81B5493C-5386-48F9-A981-B09A77EFCDD8}" type="presParOf" srcId="{06864890-4B9E-47D3-9418-C80995FF4E29}" destId="{626607D5-A0E6-4BDC-AA02-186CD592D8FD}" srcOrd="1" destOrd="0" presId="urn:microsoft.com/office/officeart/2018/2/layout/IconLabelDescriptionList"/>
    <dgm:cxn modelId="{76D3E344-FF8A-4908-95C9-60B8F1136628}" type="presParOf" srcId="{06864890-4B9E-47D3-9418-C80995FF4E29}" destId="{810D0012-D311-430A-AD21-0E49B33EDADF}" srcOrd="2" destOrd="0" presId="urn:microsoft.com/office/officeart/2018/2/layout/IconLabelDescriptionList"/>
    <dgm:cxn modelId="{70192404-BBF3-40A8-AF32-3E4BE677E628}" type="presParOf" srcId="{06864890-4B9E-47D3-9418-C80995FF4E29}" destId="{6DB07D8D-BDBE-4069-B7ED-CED91EF29BDC}" srcOrd="3" destOrd="0" presId="urn:microsoft.com/office/officeart/2018/2/layout/IconLabelDescriptionList"/>
    <dgm:cxn modelId="{322811FB-DC84-42B8-B9D2-FE3AC2C505CD}" type="presParOf" srcId="{06864890-4B9E-47D3-9418-C80995FF4E29}" destId="{D0CA8677-4A20-4105-B002-94E204DD6B54}" srcOrd="4" destOrd="0" presId="urn:microsoft.com/office/officeart/2018/2/layout/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7E118-4276-4253-9D33-40F54C3084E7}">
      <dsp:nvSpPr>
        <dsp:cNvPr id="0" name=""/>
        <dsp:cNvSpPr/>
      </dsp:nvSpPr>
      <dsp:spPr>
        <a:xfrm>
          <a:off x="2783097" y="850294"/>
          <a:ext cx="607151" cy="91440"/>
        </a:xfrm>
        <a:custGeom>
          <a:avLst/>
          <a:gdLst/>
          <a:ahLst/>
          <a:cxnLst/>
          <a:rect l="0" t="0" r="0" b="0"/>
          <a:pathLst>
            <a:path>
              <a:moveTo>
                <a:pt x="0" y="45720"/>
              </a:moveTo>
              <a:lnTo>
                <a:pt x="607151"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0729" y="892822"/>
        <a:ext cx="31887" cy="6383"/>
      </dsp:txXfrm>
    </dsp:sp>
    <dsp:sp modelId="{35986507-CD22-4A53-A931-E2D791D78AA3}">
      <dsp:nvSpPr>
        <dsp:cNvPr id="0" name=""/>
        <dsp:cNvSpPr/>
      </dsp:nvSpPr>
      <dsp:spPr>
        <a:xfrm>
          <a:off x="12062" y="64164"/>
          <a:ext cx="2772834" cy="166370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871" tIns="142621" rIns="135871" bIns="142621"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 2.8 GPA or better OR a counselor or instructor recommendation.</a:t>
          </a:r>
        </a:p>
      </dsp:txBody>
      <dsp:txXfrm>
        <a:off x="12062" y="64164"/>
        <a:ext cx="2772834" cy="1663700"/>
      </dsp:txXfrm>
    </dsp:sp>
    <dsp:sp modelId="{CBB7B431-A370-455A-8E6B-0081008F1036}">
      <dsp:nvSpPr>
        <dsp:cNvPr id="0" name=""/>
        <dsp:cNvSpPr/>
      </dsp:nvSpPr>
      <dsp:spPr>
        <a:xfrm>
          <a:off x="6193683" y="850294"/>
          <a:ext cx="607151" cy="91440"/>
        </a:xfrm>
        <a:custGeom>
          <a:avLst/>
          <a:gdLst/>
          <a:ahLst/>
          <a:cxnLst/>
          <a:rect l="0" t="0" r="0" b="0"/>
          <a:pathLst>
            <a:path>
              <a:moveTo>
                <a:pt x="0" y="45720"/>
              </a:moveTo>
              <a:lnTo>
                <a:pt x="607151" y="45720"/>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81316" y="892822"/>
        <a:ext cx="31887" cy="6383"/>
      </dsp:txXfrm>
    </dsp:sp>
    <dsp:sp modelId="{90AD335B-BEE0-4D86-A529-9FDA31CA5528}">
      <dsp:nvSpPr>
        <dsp:cNvPr id="0" name=""/>
        <dsp:cNvSpPr/>
      </dsp:nvSpPr>
      <dsp:spPr>
        <a:xfrm>
          <a:off x="3422649" y="64164"/>
          <a:ext cx="2772834" cy="166370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871" tIns="142621" rIns="135871" bIns="142621"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Math courses specific: A 2.8 or &gt; GPA </a:t>
          </a:r>
          <a:r>
            <a:rPr lang="en-US" sz="1800" b="1" kern="1200" dirty="0">
              <a:solidFill>
                <a:schemeClr val="tx1"/>
              </a:solidFill>
            </a:rPr>
            <a:t>AND</a:t>
          </a:r>
          <a:r>
            <a:rPr lang="en-US" sz="1800" kern="1200" dirty="0">
              <a:solidFill>
                <a:schemeClr val="tx1"/>
              </a:solidFill>
            </a:rPr>
            <a:t> Algebra II and Geometry with a C or &gt;.</a:t>
          </a:r>
        </a:p>
      </dsp:txBody>
      <dsp:txXfrm>
        <a:off x="3422649" y="64164"/>
        <a:ext cx="2772834" cy="1663700"/>
      </dsp:txXfrm>
    </dsp:sp>
    <dsp:sp modelId="{C9AD63D5-D2CA-4615-B3A4-3CC7A09ACDC0}">
      <dsp:nvSpPr>
        <dsp:cNvPr id="0" name=""/>
        <dsp:cNvSpPr/>
      </dsp:nvSpPr>
      <dsp:spPr>
        <a:xfrm>
          <a:off x="1398479" y="1726065"/>
          <a:ext cx="6821173" cy="607151"/>
        </a:xfrm>
        <a:custGeom>
          <a:avLst/>
          <a:gdLst/>
          <a:ahLst/>
          <a:cxnLst/>
          <a:rect l="0" t="0" r="0" b="0"/>
          <a:pathLst>
            <a:path>
              <a:moveTo>
                <a:pt x="6821173" y="0"/>
              </a:moveTo>
              <a:lnTo>
                <a:pt x="6821173" y="320675"/>
              </a:lnTo>
              <a:lnTo>
                <a:pt x="0" y="320675"/>
              </a:lnTo>
              <a:lnTo>
                <a:pt x="0" y="607151"/>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37793" y="2026449"/>
        <a:ext cx="342546" cy="6383"/>
      </dsp:txXfrm>
    </dsp:sp>
    <dsp:sp modelId="{CF42295F-6372-40A7-9F24-C239C869103A}">
      <dsp:nvSpPr>
        <dsp:cNvPr id="0" name=""/>
        <dsp:cNvSpPr/>
      </dsp:nvSpPr>
      <dsp:spPr>
        <a:xfrm>
          <a:off x="6833235" y="64164"/>
          <a:ext cx="2772834" cy="166370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871" tIns="142621" rIns="135871" bIns="142621"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Accuplacer Testing if other requirements are not met. </a:t>
          </a:r>
        </a:p>
      </dsp:txBody>
      <dsp:txXfrm>
        <a:off x="6833235" y="64164"/>
        <a:ext cx="2772834" cy="1663700"/>
      </dsp:txXfrm>
    </dsp:sp>
    <dsp:sp modelId="{A4BF81D1-9ACF-49CD-8D53-55CA2F703BBB}">
      <dsp:nvSpPr>
        <dsp:cNvPr id="0" name=""/>
        <dsp:cNvSpPr/>
      </dsp:nvSpPr>
      <dsp:spPr>
        <a:xfrm>
          <a:off x="2783097" y="3151747"/>
          <a:ext cx="607151" cy="91440"/>
        </a:xfrm>
        <a:custGeom>
          <a:avLst/>
          <a:gdLst/>
          <a:ahLst/>
          <a:cxnLst/>
          <a:rect l="0" t="0" r="0" b="0"/>
          <a:pathLst>
            <a:path>
              <a:moveTo>
                <a:pt x="0" y="45720"/>
              </a:moveTo>
              <a:lnTo>
                <a:pt x="607151"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0729" y="3194275"/>
        <a:ext cx="31887" cy="6383"/>
      </dsp:txXfrm>
    </dsp:sp>
    <dsp:sp modelId="{785CE3C8-D85A-4CFE-8563-9510F89A4506}">
      <dsp:nvSpPr>
        <dsp:cNvPr id="0" name=""/>
        <dsp:cNvSpPr/>
      </dsp:nvSpPr>
      <dsp:spPr>
        <a:xfrm>
          <a:off x="12062" y="2365616"/>
          <a:ext cx="2772834" cy="166370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871" tIns="142621" rIns="135871" bIns="142621"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 good attendance record is encouraged.</a:t>
          </a:r>
        </a:p>
      </dsp:txBody>
      <dsp:txXfrm>
        <a:off x="12062" y="2365616"/>
        <a:ext cx="2772834" cy="1663700"/>
      </dsp:txXfrm>
    </dsp:sp>
    <dsp:sp modelId="{47F224C6-5EAF-43C4-9B4F-4E6F487D8318}">
      <dsp:nvSpPr>
        <dsp:cNvPr id="0" name=""/>
        <dsp:cNvSpPr/>
      </dsp:nvSpPr>
      <dsp:spPr>
        <a:xfrm>
          <a:off x="6193683" y="3151747"/>
          <a:ext cx="607151" cy="91440"/>
        </a:xfrm>
        <a:custGeom>
          <a:avLst/>
          <a:gdLst/>
          <a:ahLst/>
          <a:cxnLst/>
          <a:rect l="0" t="0" r="0" b="0"/>
          <a:pathLst>
            <a:path>
              <a:moveTo>
                <a:pt x="0" y="45720"/>
              </a:moveTo>
              <a:lnTo>
                <a:pt x="607151"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81316" y="3194275"/>
        <a:ext cx="31887" cy="6383"/>
      </dsp:txXfrm>
    </dsp:sp>
    <dsp:sp modelId="{4EA9B85C-A36C-4E7B-8635-B71A12E1994E}">
      <dsp:nvSpPr>
        <dsp:cNvPr id="0" name=""/>
        <dsp:cNvSpPr/>
      </dsp:nvSpPr>
      <dsp:spPr>
        <a:xfrm>
          <a:off x="3422649" y="2365616"/>
          <a:ext cx="2772834" cy="1663700"/>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871" tIns="142621" rIns="135871" bIns="142621"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Motivation to do your best</a:t>
          </a:r>
          <a:r>
            <a:rPr lang="en-US" sz="1600" kern="1200" dirty="0">
              <a:solidFill>
                <a:schemeClr val="tx1"/>
              </a:solidFill>
            </a:rPr>
            <a:t>. </a:t>
          </a:r>
        </a:p>
      </dsp:txBody>
      <dsp:txXfrm>
        <a:off x="3422649" y="2365616"/>
        <a:ext cx="2772834" cy="1663700"/>
      </dsp:txXfrm>
    </dsp:sp>
    <dsp:sp modelId="{14A923CA-D893-4021-9D33-9A3F18F80C81}">
      <dsp:nvSpPr>
        <dsp:cNvPr id="0" name=""/>
        <dsp:cNvSpPr/>
      </dsp:nvSpPr>
      <dsp:spPr>
        <a:xfrm>
          <a:off x="6833235" y="2365616"/>
          <a:ext cx="2772834" cy="166370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871" tIns="142621" rIns="135871" bIns="142621"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Some classes may have other prerequisites you will have to meet.</a:t>
          </a:r>
          <a:endParaRPr lang="en-US" sz="1800"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a:solidFill>
                <a:schemeClr val="tx1"/>
              </a:solidFill>
            </a:rPr>
            <a:t>i.e., Intro to Psychology (PSY 101) is a requirement for Developmental Psychology (PSY 233)</a:t>
          </a:r>
          <a:endParaRPr lang="en-US" sz="1200" kern="1200" dirty="0">
            <a:solidFill>
              <a:schemeClr val="tx1"/>
            </a:solidFill>
          </a:endParaRPr>
        </a:p>
      </dsp:txBody>
      <dsp:txXfrm>
        <a:off x="6833235" y="2365616"/>
        <a:ext cx="2772834" cy="1663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4004F-6E64-4BF4-860E-83CECBD71231}">
      <dsp:nvSpPr>
        <dsp:cNvPr id="0" name=""/>
        <dsp:cNvSpPr/>
      </dsp:nvSpPr>
      <dsp:spPr>
        <a:xfrm>
          <a:off x="865722" y="484255"/>
          <a:ext cx="1341562" cy="134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361F4-FF3F-456C-A2AD-4224680492C6}">
      <dsp:nvSpPr>
        <dsp:cNvPr id="0" name=""/>
        <dsp:cNvSpPr/>
      </dsp:nvSpPr>
      <dsp:spPr>
        <a:xfrm>
          <a:off x="45879" y="2245368"/>
          <a:ext cx="298125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Discuss the transfer of courses to your chosen institution with a JWCC advisor and see how credits from JWCC to other colleges at </a:t>
          </a:r>
          <a:r>
            <a:rPr lang="en-US" sz="1400" kern="1200" dirty="0">
              <a:hlinkClick xmlns:r="http://schemas.openxmlformats.org/officeDocument/2006/relationships" r:id="rId3"/>
            </a:rPr>
            <a:t>www.transferology.com</a:t>
          </a:r>
          <a:r>
            <a:rPr lang="en-US" sz="1400" kern="1200" dirty="0"/>
            <a:t>.</a:t>
          </a:r>
        </a:p>
      </dsp:txBody>
      <dsp:txXfrm>
        <a:off x="45879" y="2245368"/>
        <a:ext cx="2981250" cy="1035000"/>
      </dsp:txXfrm>
    </dsp:sp>
    <dsp:sp modelId="{DC04BFF5-5602-47FD-8489-21B2B3C70CD8}">
      <dsp:nvSpPr>
        <dsp:cNvPr id="0" name=""/>
        <dsp:cNvSpPr/>
      </dsp:nvSpPr>
      <dsp:spPr>
        <a:xfrm>
          <a:off x="4368691" y="484255"/>
          <a:ext cx="1341562" cy="134156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8C9BA-29C6-4077-B670-11E9B38E794A}">
      <dsp:nvSpPr>
        <dsp:cNvPr id="0" name=""/>
        <dsp:cNvSpPr/>
      </dsp:nvSpPr>
      <dsp:spPr>
        <a:xfrm>
          <a:off x="3548847" y="2245368"/>
          <a:ext cx="298125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Once coursework is completed, email JWCC advising to have an official copy of their transcript sent to the selected college or university.</a:t>
          </a:r>
        </a:p>
      </dsp:txBody>
      <dsp:txXfrm>
        <a:off x="3548847" y="2245368"/>
        <a:ext cx="2981250" cy="103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23CBB-BF02-4A11-8087-5C725178429F}">
      <dsp:nvSpPr>
        <dsp:cNvPr id="0" name=""/>
        <dsp:cNvSpPr/>
      </dsp:nvSpPr>
      <dsp:spPr>
        <a:xfrm>
          <a:off x="10183" y="181879"/>
          <a:ext cx="1137317" cy="1011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0D53BD-C6DA-464F-BE00-E1ABE82BBE9F}">
      <dsp:nvSpPr>
        <dsp:cNvPr id="0" name=""/>
        <dsp:cNvSpPr/>
      </dsp:nvSpPr>
      <dsp:spPr>
        <a:xfrm>
          <a:off x="10183" y="1318963"/>
          <a:ext cx="3249479" cy="433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Cost Savings:</a:t>
          </a:r>
        </a:p>
      </dsp:txBody>
      <dsp:txXfrm>
        <a:off x="10183" y="1318963"/>
        <a:ext cx="3249479" cy="433466"/>
      </dsp:txXfrm>
    </dsp:sp>
    <dsp:sp modelId="{AAE095DF-DAD1-406C-B5B1-58DA3CEB4F5C}">
      <dsp:nvSpPr>
        <dsp:cNvPr id="0" name=""/>
        <dsp:cNvSpPr/>
      </dsp:nvSpPr>
      <dsp:spPr>
        <a:xfrm>
          <a:off x="10183" y="1810877"/>
          <a:ext cx="3249479" cy="1293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Tuition discounted for high school students for college level classes. </a:t>
          </a:r>
        </a:p>
      </dsp:txBody>
      <dsp:txXfrm>
        <a:off x="10183" y="1810877"/>
        <a:ext cx="3249479" cy="1293367"/>
      </dsp:txXfrm>
    </dsp:sp>
    <dsp:sp modelId="{32FD554C-4256-484D-9B5E-2A3C5BB8B612}">
      <dsp:nvSpPr>
        <dsp:cNvPr id="0" name=""/>
        <dsp:cNvSpPr/>
      </dsp:nvSpPr>
      <dsp:spPr>
        <a:xfrm>
          <a:off x="3828322" y="181879"/>
          <a:ext cx="1137317" cy="1011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DA59D8-CEBA-4E63-810A-1CF839D067FB}">
      <dsp:nvSpPr>
        <dsp:cNvPr id="0" name=""/>
        <dsp:cNvSpPr/>
      </dsp:nvSpPr>
      <dsp:spPr>
        <a:xfrm>
          <a:off x="3828322" y="1318963"/>
          <a:ext cx="3249479" cy="433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Simultaneous Credit:</a:t>
          </a:r>
        </a:p>
      </dsp:txBody>
      <dsp:txXfrm>
        <a:off x="3828322" y="1318963"/>
        <a:ext cx="3249479" cy="433466"/>
      </dsp:txXfrm>
    </dsp:sp>
    <dsp:sp modelId="{5FBA2DCD-DB31-4E51-A2B9-D84015588282}">
      <dsp:nvSpPr>
        <dsp:cNvPr id="0" name=""/>
        <dsp:cNvSpPr/>
      </dsp:nvSpPr>
      <dsp:spPr>
        <a:xfrm>
          <a:off x="3828322" y="1810877"/>
          <a:ext cx="3249479" cy="1293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Earn credit for both high school and college or take college classes while in high school.</a:t>
          </a:r>
        </a:p>
      </dsp:txBody>
      <dsp:txXfrm>
        <a:off x="3828322" y="1810877"/>
        <a:ext cx="3249479" cy="1293367"/>
      </dsp:txXfrm>
    </dsp:sp>
    <dsp:sp modelId="{B726EFAF-F68F-4AA7-97D0-36AE94D8993D}">
      <dsp:nvSpPr>
        <dsp:cNvPr id="0" name=""/>
        <dsp:cNvSpPr/>
      </dsp:nvSpPr>
      <dsp:spPr>
        <a:xfrm>
          <a:off x="7646461" y="181879"/>
          <a:ext cx="1137317" cy="10114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99F4932-E955-4E58-8E58-5868BC27D0AF}">
      <dsp:nvSpPr>
        <dsp:cNvPr id="0" name=""/>
        <dsp:cNvSpPr/>
      </dsp:nvSpPr>
      <dsp:spPr>
        <a:xfrm>
          <a:off x="7646461" y="1318963"/>
          <a:ext cx="3249479" cy="433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a:t>Educational Advantage</a:t>
          </a:r>
        </a:p>
      </dsp:txBody>
      <dsp:txXfrm>
        <a:off x="7646461" y="1318963"/>
        <a:ext cx="3249479" cy="433466"/>
      </dsp:txXfrm>
    </dsp:sp>
    <dsp:sp modelId="{5F8356FE-0538-4781-B66E-1F1C23B5C46F}">
      <dsp:nvSpPr>
        <dsp:cNvPr id="0" name=""/>
        <dsp:cNvSpPr/>
      </dsp:nvSpPr>
      <dsp:spPr>
        <a:xfrm>
          <a:off x="7646461" y="1810877"/>
          <a:ext cx="3249479" cy="1293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Get a jump start on your college career while easing the transition from high school to college. </a:t>
          </a:r>
        </a:p>
        <a:p>
          <a:pPr marL="0" lvl="0" indent="0" algn="l" defTabSz="755650">
            <a:lnSpc>
              <a:spcPct val="100000"/>
            </a:lnSpc>
            <a:spcBef>
              <a:spcPct val="0"/>
            </a:spcBef>
            <a:spcAft>
              <a:spcPct val="35000"/>
            </a:spcAft>
            <a:buNone/>
          </a:pPr>
          <a:r>
            <a:rPr lang="en-US" sz="1700" kern="1200" dirty="0"/>
            <a:t>Earn credit that can fulfill many university general studies requirements.</a:t>
          </a:r>
        </a:p>
      </dsp:txBody>
      <dsp:txXfrm>
        <a:off x="7646461" y="1810877"/>
        <a:ext cx="3249479" cy="12933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BFADE-5FB8-4A73-80EE-549107BD6B10}">
      <dsp:nvSpPr>
        <dsp:cNvPr id="0" name=""/>
        <dsp:cNvSpPr/>
      </dsp:nvSpPr>
      <dsp:spPr>
        <a:xfrm>
          <a:off x="4603020" y="2161585"/>
          <a:ext cx="1359914" cy="13599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0F3A5347-07FC-4EFF-BD3C-1576A0EB11F7}">
      <dsp:nvSpPr>
        <dsp:cNvPr id="0" name=""/>
        <dsp:cNvSpPr/>
      </dsp:nvSpPr>
      <dsp:spPr>
        <a:xfrm>
          <a:off x="2581" y="3634790"/>
          <a:ext cx="3885468" cy="58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dirty="0"/>
            <a:t>Spring 2026</a:t>
          </a:r>
        </a:p>
      </dsp:txBody>
      <dsp:txXfrm>
        <a:off x="2581" y="3634790"/>
        <a:ext cx="3885468" cy="582820"/>
      </dsp:txXfrm>
    </dsp:sp>
    <dsp:sp modelId="{0C2B5DA6-DF02-490E-A0F9-30E417A75885}">
      <dsp:nvSpPr>
        <dsp:cNvPr id="0" name=""/>
        <dsp:cNvSpPr/>
      </dsp:nvSpPr>
      <dsp:spPr>
        <a:xfrm>
          <a:off x="2581" y="4287167"/>
          <a:ext cx="3885468" cy="1315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pPr>
          <a:r>
            <a:rPr lang="en-US" sz="3600" kern="1200" cap="small" baseline="0" dirty="0"/>
            <a:t>October 7th</a:t>
          </a:r>
        </a:p>
      </dsp:txBody>
      <dsp:txXfrm>
        <a:off x="2581" y="4287167"/>
        <a:ext cx="3885468" cy="1315977"/>
      </dsp:txXfrm>
    </dsp:sp>
    <dsp:sp modelId="{6F65E956-2984-4020-A029-EA7544C85F21}">
      <dsp:nvSpPr>
        <dsp:cNvPr id="0" name=""/>
        <dsp:cNvSpPr/>
      </dsp:nvSpPr>
      <dsp:spPr>
        <a:xfrm flipV="1">
          <a:off x="658716" y="2890265"/>
          <a:ext cx="45774" cy="49405"/>
        </a:xfrm>
        <a:prstGeom prst="rect">
          <a:avLst/>
        </a:prstGeom>
        <a:gradFill rotWithShape="0">
          <a:gsLst>
            <a:gs pos="0">
              <a:schemeClr val="accent3">
                <a:alpha val="90000"/>
                <a:hueOff val="0"/>
                <a:satOff val="0"/>
                <a:lumOff val="0"/>
                <a:alphaOff val="-40000"/>
                <a:tint val="96000"/>
                <a:lumMod val="100000"/>
              </a:schemeClr>
            </a:gs>
            <a:gs pos="78000">
              <a:schemeClr val="accent3">
                <a:alpha val="90000"/>
                <a:hueOff val="0"/>
                <a:satOff val="0"/>
                <a:lumOff val="0"/>
                <a:alphaOff val="-4000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810D0012-D311-430A-AD21-0E49B33EDADF}">
      <dsp:nvSpPr>
        <dsp:cNvPr id="0" name=""/>
        <dsp:cNvSpPr/>
      </dsp:nvSpPr>
      <dsp:spPr>
        <a:xfrm>
          <a:off x="4570588" y="3679976"/>
          <a:ext cx="3885468" cy="58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cap="small" baseline="0" dirty="0"/>
            <a:t>Summer 2026</a:t>
          </a:r>
        </a:p>
      </dsp:txBody>
      <dsp:txXfrm>
        <a:off x="4570588" y="3679976"/>
        <a:ext cx="3885468" cy="582820"/>
      </dsp:txXfrm>
    </dsp:sp>
    <dsp:sp modelId="{D0CA8677-4A20-4105-B002-94E204DD6B54}">
      <dsp:nvSpPr>
        <dsp:cNvPr id="0" name=""/>
        <dsp:cNvSpPr/>
      </dsp:nvSpPr>
      <dsp:spPr>
        <a:xfrm>
          <a:off x="4570588" y="4235579"/>
          <a:ext cx="3885468" cy="1315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pPr>
          <a:r>
            <a:rPr lang="en-US" sz="3600" kern="1200" cap="small" baseline="0" dirty="0"/>
            <a:t>March 4th</a:t>
          </a:r>
        </a:p>
      </dsp:txBody>
      <dsp:txXfrm>
        <a:off x="4570588" y="4235579"/>
        <a:ext cx="3885468" cy="131597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E2F290D2-6E1B-4CFE-9472-0B993176316E}" type="datetimeFigureOut">
              <a:rPr lang="en-US" smtClean="0"/>
              <a:t>10/6/2025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A21788-3C34-40C3-B70D-7C54082B28B2}" type="slidenum">
              <a:rPr lang="en-US" smtClean="0"/>
              <a:t>‹#›</a:t>
            </a:fld>
            <a:endParaRPr lang="en-US"/>
          </a:p>
        </p:txBody>
      </p:sp>
    </p:spTree>
    <p:extLst>
      <p:ext uri="{BB962C8B-B14F-4D97-AF65-F5344CB8AC3E}">
        <p14:creationId xmlns:p14="http://schemas.microsoft.com/office/powerpoint/2010/main" val="2507550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21788-3C34-40C3-B70D-7C54082B28B2}" type="slidenum">
              <a:rPr lang="en-US" smtClean="0"/>
              <a:t>1</a:t>
            </a:fld>
            <a:endParaRPr lang="en-US"/>
          </a:p>
        </p:txBody>
      </p:sp>
    </p:spTree>
    <p:extLst>
      <p:ext uri="{BB962C8B-B14F-4D97-AF65-F5344CB8AC3E}">
        <p14:creationId xmlns:p14="http://schemas.microsoft.com/office/powerpoint/2010/main" val="143115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21788-3C34-40C3-B70D-7C54082B28B2}" type="slidenum">
              <a:rPr lang="en-US" smtClean="0"/>
              <a:t>11</a:t>
            </a:fld>
            <a:endParaRPr lang="en-US"/>
          </a:p>
        </p:txBody>
      </p:sp>
    </p:spTree>
    <p:extLst>
      <p:ext uri="{BB962C8B-B14F-4D97-AF65-F5344CB8AC3E}">
        <p14:creationId xmlns:p14="http://schemas.microsoft.com/office/powerpoint/2010/main" val="283377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Work with your guidance counselor (Mr. Adams) to discuss your schedule next year. </a:t>
            </a:r>
          </a:p>
        </p:txBody>
      </p:sp>
      <p:sp>
        <p:nvSpPr>
          <p:cNvPr id="4" name="Slide Number Placeholder 3"/>
          <p:cNvSpPr>
            <a:spLocks noGrp="1"/>
          </p:cNvSpPr>
          <p:nvPr>
            <p:ph type="sldNum" sz="quarter" idx="5"/>
          </p:nvPr>
        </p:nvSpPr>
        <p:spPr/>
        <p:txBody>
          <a:bodyPr/>
          <a:lstStyle/>
          <a:p>
            <a:fld id="{1BA21788-3C34-40C3-B70D-7C54082B28B2}" type="slidenum">
              <a:rPr lang="en-US" smtClean="0"/>
              <a:t>12</a:t>
            </a:fld>
            <a:endParaRPr lang="en-US"/>
          </a:p>
        </p:txBody>
      </p:sp>
    </p:spTree>
    <p:extLst>
      <p:ext uri="{BB962C8B-B14F-4D97-AF65-F5344CB8AC3E}">
        <p14:creationId xmlns:p14="http://schemas.microsoft.com/office/powerpoint/2010/main" val="1549061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21788-3C34-40C3-B70D-7C54082B28B2}" type="slidenum">
              <a:rPr lang="en-US" smtClean="0"/>
              <a:t>13</a:t>
            </a:fld>
            <a:endParaRPr lang="en-US"/>
          </a:p>
        </p:txBody>
      </p:sp>
    </p:spTree>
    <p:extLst>
      <p:ext uri="{BB962C8B-B14F-4D97-AF65-F5344CB8AC3E}">
        <p14:creationId xmlns:p14="http://schemas.microsoft.com/office/powerpoint/2010/main" val="281256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Concurrent Enrollment allows eligible high school students the opportunity to earn both high school and college credit while still in high school. JWCC credits transfer to universities nationwide. </a:t>
            </a:r>
          </a:p>
          <a:p>
            <a:endParaRPr lang="en-US" dirty="0"/>
          </a:p>
          <a:p>
            <a:r>
              <a:rPr lang="en-US" dirty="0"/>
              <a:t>Complete an associate degree, college </a:t>
            </a:r>
            <a:r>
              <a:rPr lang="en-US" dirty="0" err="1"/>
              <a:t>certficiate</a:t>
            </a:r>
            <a:r>
              <a:rPr lang="en-US" dirty="0"/>
              <a:t>, or up to 60 hours of transfer credit before high school graduation!</a:t>
            </a:r>
          </a:p>
        </p:txBody>
      </p:sp>
      <p:sp>
        <p:nvSpPr>
          <p:cNvPr id="4" name="Slide Number Placeholder 3"/>
          <p:cNvSpPr>
            <a:spLocks noGrp="1"/>
          </p:cNvSpPr>
          <p:nvPr>
            <p:ph type="sldNum" sz="quarter" idx="5"/>
          </p:nvPr>
        </p:nvSpPr>
        <p:spPr/>
        <p:txBody>
          <a:bodyPr/>
          <a:lstStyle/>
          <a:p>
            <a:fld id="{1BA21788-3C34-40C3-B70D-7C54082B28B2}" type="slidenum">
              <a:rPr lang="en-US" smtClean="0"/>
              <a:t>2</a:t>
            </a:fld>
            <a:endParaRPr lang="en-US"/>
          </a:p>
        </p:txBody>
      </p:sp>
    </p:spTree>
    <p:extLst>
      <p:ext uri="{BB962C8B-B14F-4D97-AF65-F5344CB8AC3E}">
        <p14:creationId xmlns:p14="http://schemas.microsoft.com/office/powerpoint/2010/main" val="336115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A21788-3C34-40C3-B70D-7C54082B28B2}" type="slidenum">
              <a:rPr lang="en-US" smtClean="0"/>
              <a:t>3</a:t>
            </a:fld>
            <a:endParaRPr lang="en-US"/>
          </a:p>
        </p:txBody>
      </p:sp>
    </p:spTree>
    <p:extLst>
      <p:ext uri="{BB962C8B-B14F-4D97-AF65-F5344CB8AC3E}">
        <p14:creationId xmlns:p14="http://schemas.microsoft.com/office/powerpoint/2010/main" val="15883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21788-3C34-40C3-B70D-7C54082B28B2}" type="slidenum">
              <a:rPr lang="en-US" smtClean="0"/>
              <a:t>4</a:t>
            </a:fld>
            <a:endParaRPr lang="en-US"/>
          </a:p>
        </p:txBody>
      </p:sp>
    </p:spTree>
    <p:extLst>
      <p:ext uri="{BB962C8B-B14F-4D97-AF65-F5344CB8AC3E}">
        <p14:creationId xmlns:p14="http://schemas.microsoft.com/office/powerpoint/2010/main" val="149594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21788-3C34-40C3-B70D-7C54082B28B2}" type="slidenum">
              <a:rPr lang="en-US" smtClean="0"/>
              <a:t>5</a:t>
            </a:fld>
            <a:endParaRPr lang="en-US"/>
          </a:p>
        </p:txBody>
      </p:sp>
    </p:spTree>
    <p:extLst>
      <p:ext uri="{BB962C8B-B14F-4D97-AF65-F5344CB8AC3E}">
        <p14:creationId xmlns:p14="http://schemas.microsoft.com/office/powerpoint/2010/main" val="3290192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high school students are awarded a 25% discount on tuition and universal fees.</a:t>
            </a:r>
          </a:p>
          <a:p>
            <a:endParaRPr lang="en-US" dirty="0"/>
          </a:p>
          <a:p>
            <a:r>
              <a:rPr lang="en-US" dirty="0"/>
              <a:t>Once a student graduates high school, they are eligible for financial aid through FAFSA. </a:t>
            </a:r>
          </a:p>
        </p:txBody>
      </p:sp>
      <p:sp>
        <p:nvSpPr>
          <p:cNvPr id="4" name="Slide Number Placeholder 3"/>
          <p:cNvSpPr>
            <a:spLocks noGrp="1"/>
          </p:cNvSpPr>
          <p:nvPr>
            <p:ph type="sldNum" sz="quarter" idx="5"/>
          </p:nvPr>
        </p:nvSpPr>
        <p:spPr/>
        <p:txBody>
          <a:bodyPr/>
          <a:lstStyle/>
          <a:p>
            <a:fld id="{1BA21788-3C34-40C3-B70D-7C54082B28B2}" type="slidenum">
              <a:rPr lang="en-US" smtClean="0"/>
              <a:t>7</a:t>
            </a:fld>
            <a:endParaRPr lang="en-US"/>
          </a:p>
        </p:txBody>
      </p:sp>
    </p:spTree>
    <p:extLst>
      <p:ext uri="{BB962C8B-B14F-4D97-AF65-F5344CB8AC3E}">
        <p14:creationId xmlns:p14="http://schemas.microsoft.com/office/powerpoint/2010/main" val="1457904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21788-3C34-40C3-B70D-7C54082B28B2}" type="slidenum">
              <a:rPr lang="en-US" smtClean="0"/>
              <a:t>8</a:t>
            </a:fld>
            <a:endParaRPr lang="en-US"/>
          </a:p>
        </p:txBody>
      </p:sp>
    </p:spTree>
    <p:extLst>
      <p:ext uri="{BB962C8B-B14F-4D97-AF65-F5344CB8AC3E}">
        <p14:creationId xmlns:p14="http://schemas.microsoft.com/office/powerpoint/2010/main" val="2402669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A21788-3C34-40C3-B70D-7C54082B28B2}" type="slidenum">
              <a:rPr lang="en-US" smtClean="0"/>
              <a:t>9</a:t>
            </a:fld>
            <a:endParaRPr lang="en-US"/>
          </a:p>
        </p:txBody>
      </p:sp>
    </p:spTree>
    <p:extLst>
      <p:ext uri="{BB962C8B-B14F-4D97-AF65-F5344CB8AC3E}">
        <p14:creationId xmlns:p14="http://schemas.microsoft.com/office/powerpoint/2010/main" val="4265532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A21788-3C34-40C3-B70D-7C54082B28B2}" type="slidenum">
              <a:rPr lang="en-US" smtClean="0"/>
              <a:t>10</a:t>
            </a:fld>
            <a:endParaRPr lang="en-US"/>
          </a:p>
        </p:txBody>
      </p:sp>
    </p:spTree>
    <p:extLst>
      <p:ext uri="{BB962C8B-B14F-4D97-AF65-F5344CB8AC3E}">
        <p14:creationId xmlns:p14="http://schemas.microsoft.com/office/powerpoint/2010/main" val="301987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C69EAA-FF3D-4E1A-9EE1-7C224BEC0178}"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30624-24D7-45C7-B8CB-4BE47FAF108D}" type="slidenum">
              <a:rPr lang="en-US" smtClean="0"/>
              <a:t>‹#›</a:t>
            </a:fld>
            <a:endParaRPr lang="en-US"/>
          </a:p>
        </p:txBody>
      </p:sp>
    </p:spTree>
    <p:extLst>
      <p:ext uri="{BB962C8B-B14F-4D97-AF65-F5344CB8AC3E}">
        <p14:creationId xmlns:p14="http://schemas.microsoft.com/office/powerpoint/2010/main" val="198699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C69EAA-FF3D-4E1A-9EE1-7C224BEC0178}"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30624-24D7-45C7-B8CB-4BE47FAF108D}" type="slidenum">
              <a:rPr lang="en-US" smtClean="0"/>
              <a:t>‹#›</a:t>
            </a:fld>
            <a:endParaRPr lang="en-US"/>
          </a:p>
        </p:txBody>
      </p:sp>
    </p:spTree>
    <p:extLst>
      <p:ext uri="{BB962C8B-B14F-4D97-AF65-F5344CB8AC3E}">
        <p14:creationId xmlns:p14="http://schemas.microsoft.com/office/powerpoint/2010/main" val="385664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C69EAA-FF3D-4E1A-9EE1-7C224BEC0178}"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30624-24D7-45C7-B8CB-4BE47FAF108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64569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C69EAA-FF3D-4E1A-9EE1-7C224BEC0178}"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30624-24D7-45C7-B8CB-4BE47FAF108D}" type="slidenum">
              <a:rPr lang="en-US" smtClean="0"/>
              <a:t>‹#›</a:t>
            </a:fld>
            <a:endParaRPr lang="en-US"/>
          </a:p>
        </p:txBody>
      </p:sp>
    </p:spTree>
    <p:extLst>
      <p:ext uri="{BB962C8B-B14F-4D97-AF65-F5344CB8AC3E}">
        <p14:creationId xmlns:p14="http://schemas.microsoft.com/office/powerpoint/2010/main" val="813248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C69EAA-FF3D-4E1A-9EE1-7C224BEC0178}"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30624-24D7-45C7-B8CB-4BE47FAF108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0595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C69EAA-FF3D-4E1A-9EE1-7C224BEC0178}"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30624-24D7-45C7-B8CB-4BE47FAF108D}" type="slidenum">
              <a:rPr lang="en-US" smtClean="0"/>
              <a:t>‹#›</a:t>
            </a:fld>
            <a:endParaRPr lang="en-US"/>
          </a:p>
        </p:txBody>
      </p:sp>
    </p:spTree>
    <p:extLst>
      <p:ext uri="{BB962C8B-B14F-4D97-AF65-F5344CB8AC3E}">
        <p14:creationId xmlns:p14="http://schemas.microsoft.com/office/powerpoint/2010/main" val="463939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C69EAA-FF3D-4E1A-9EE1-7C224BEC0178}"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30624-24D7-45C7-B8CB-4BE47FAF108D}" type="slidenum">
              <a:rPr lang="en-US" smtClean="0"/>
              <a:t>‹#›</a:t>
            </a:fld>
            <a:endParaRPr lang="en-US"/>
          </a:p>
        </p:txBody>
      </p:sp>
    </p:spTree>
    <p:extLst>
      <p:ext uri="{BB962C8B-B14F-4D97-AF65-F5344CB8AC3E}">
        <p14:creationId xmlns:p14="http://schemas.microsoft.com/office/powerpoint/2010/main" val="874413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C69EAA-FF3D-4E1A-9EE1-7C224BEC0178}"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30624-24D7-45C7-B8CB-4BE47FAF108D}" type="slidenum">
              <a:rPr lang="en-US" smtClean="0"/>
              <a:t>‹#›</a:t>
            </a:fld>
            <a:endParaRPr lang="en-US"/>
          </a:p>
        </p:txBody>
      </p:sp>
    </p:spTree>
    <p:extLst>
      <p:ext uri="{BB962C8B-B14F-4D97-AF65-F5344CB8AC3E}">
        <p14:creationId xmlns:p14="http://schemas.microsoft.com/office/powerpoint/2010/main" val="37954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C69EAA-FF3D-4E1A-9EE1-7C224BEC0178}"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30624-24D7-45C7-B8CB-4BE47FAF108D}" type="slidenum">
              <a:rPr lang="en-US" smtClean="0"/>
              <a:t>‹#›</a:t>
            </a:fld>
            <a:endParaRPr lang="en-US"/>
          </a:p>
        </p:txBody>
      </p:sp>
    </p:spTree>
    <p:extLst>
      <p:ext uri="{BB962C8B-B14F-4D97-AF65-F5344CB8AC3E}">
        <p14:creationId xmlns:p14="http://schemas.microsoft.com/office/powerpoint/2010/main" val="1632930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C69EAA-FF3D-4E1A-9EE1-7C224BEC0178}"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30624-24D7-45C7-B8CB-4BE47FAF108D}" type="slidenum">
              <a:rPr lang="en-US" smtClean="0"/>
              <a:t>‹#›</a:t>
            </a:fld>
            <a:endParaRPr lang="en-US"/>
          </a:p>
        </p:txBody>
      </p:sp>
    </p:spTree>
    <p:extLst>
      <p:ext uri="{BB962C8B-B14F-4D97-AF65-F5344CB8AC3E}">
        <p14:creationId xmlns:p14="http://schemas.microsoft.com/office/powerpoint/2010/main" val="362739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C69EAA-FF3D-4E1A-9EE1-7C224BEC0178}"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30624-24D7-45C7-B8CB-4BE47FAF108D}" type="slidenum">
              <a:rPr lang="en-US" smtClean="0"/>
              <a:t>‹#›</a:t>
            </a:fld>
            <a:endParaRPr lang="en-US"/>
          </a:p>
        </p:txBody>
      </p:sp>
    </p:spTree>
    <p:extLst>
      <p:ext uri="{BB962C8B-B14F-4D97-AF65-F5344CB8AC3E}">
        <p14:creationId xmlns:p14="http://schemas.microsoft.com/office/powerpoint/2010/main" val="80234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C69EAA-FF3D-4E1A-9EE1-7C224BEC0178}" type="datetimeFigureOut">
              <a:rPr lang="en-US" smtClean="0"/>
              <a:t>10/6/2025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630624-24D7-45C7-B8CB-4BE47FAF108D}" type="slidenum">
              <a:rPr lang="en-US" smtClean="0"/>
              <a:t>‹#›</a:t>
            </a:fld>
            <a:endParaRPr lang="en-US"/>
          </a:p>
        </p:txBody>
      </p:sp>
    </p:spTree>
    <p:extLst>
      <p:ext uri="{BB962C8B-B14F-4D97-AF65-F5344CB8AC3E}">
        <p14:creationId xmlns:p14="http://schemas.microsoft.com/office/powerpoint/2010/main" val="2330219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C69EAA-FF3D-4E1A-9EE1-7C224BEC0178}" type="datetimeFigureOut">
              <a:rPr lang="en-US" smtClean="0"/>
              <a:t>10/6/2025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630624-24D7-45C7-B8CB-4BE47FAF108D}" type="slidenum">
              <a:rPr lang="en-US" smtClean="0"/>
              <a:t>‹#›</a:t>
            </a:fld>
            <a:endParaRPr lang="en-US"/>
          </a:p>
        </p:txBody>
      </p:sp>
    </p:spTree>
    <p:extLst>
      <p:ext uri="{BB962C8B-B14F-4D97-AF65-F5344CB8AC3E}">
        <p14:creationId xmlns:p14="http://schemas.microsoft.com/office/powerpoint/2010/main" val="139777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69EAA-FF3D-4E1A-9EE1-7C224BEC0178}" type="datetimeFigureOut">
              <a:rPr lang="en-US" smtClean="0"/>
              <a:t>10/6/2025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630624-24D7-45C7-B8CB-4BE47FAF108D}" type="slidenum">
              <a:rPr lang="en-US" smtClean="0"/>
              <a:t>‹#›</a:t>
            </a:fld>
            <a:endParaRPr lang="en-US"/>
          </a:p>
        </p:txBody>
      </p:sp>
    </p:spTree>
    <p:extLst>
      <p:ext uri="{BB962C8B-B14F-4D97-AF65-F5344CB8AC3E}">
        <p14:creationId xmlns:p14="http://schemas.microsoft.com/office/powerpoint/2010/main" val="399737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C69EAA-FF3D-4E1A-9EE1-7C224BEC0178}"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30624-24D7-45C7-B8CB-4BE47FAF108D}" type="slidenum">
              <a:rPr lang="en-US" smtClean="0"/>
              <a:t>‹#›</a:t>
            </a:fld>
            <a:endParaRPr lang="en-US"/>
          </a:p>
        </p:txBody>
      </p:sp>
    </p:spTree>
    <p:extLst>
      <p:ext uri="{BB962C8B-B14F-4D97-AF65-F5344CB8AC3E}">
        <p14:creationId xmlns:p14="http://schemas.microsoft.com/office/powerpoint/2010/main" val="395362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C69EAA-FF3D-4E1A-9EE1-7C224BEC0178}"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30624-24D7-45C7-B8CB-4BE47FAF108D}" type="slidenum">
              <a:rPr lang="en-US" smtClean="0"/>
              <a:t>‹#›</a:t>
            </a:fld>
            <a:endParaRPr lang="en-US"/>
          </a:p>
        </p:txBody>
      </p:sp>
    </p:spTree>
    <p:extLst>
      <p:ext uri="{BB962C8B-B14F-4D97-AF65-F5344CB8AC3E}">
        <p14:creationId xmlns:p14="http://schemas.microsoft.com/office/powerpoint/2010/main" val="195561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C69EAA-FF3D-4E1A-9EE1-7C224BEC0178}" type="datetimeFigureOut">
              <a:rPr lang="en-US" smtClean="0"/>
              <a:t>10/6/2025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9630624-24D7-45C7-B8CB-4BE47FAF108D}" type="slidenum">
              <a:rPr lang="en-US" smtClean="0"/>
              <a:t>‹#›</a:t>
            </a:fld>
            <a:endParaRPr lang="en-US"/>
          </a:p>
        </p:txBody>
      </p:sp>
    </p:spTree>
    <p:extLst>
      <p:ext uri="{BB962C8B-B14F-4D97-AF65-F5344CB8AC3E}">
        <p14:creationId xmlns:p14="http://schemas.microsoft.com/office/powerpoint/2010/main" val="3817748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mailto:smartstart@jwcc.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5.jpg"/><Relationship Id="rId7" Type="http://schemas.openxmlformats.org/officeDocument/2006/relationships/diagramQuickStyle" Target="../diagrams/quickStyle4.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Layout" Target="../diagrams/layout4.xml"/><Relationship Id="rId11" Type="http://schemas.openxmlformats.org/officeDocument/2006/relationships/image" Target="../media/image29.svg"/><Relationship Id="rId5" Type="http://schemas.openxmlformats.org/officeDocument/2006/relationships/diagramData" Target="../diagrams/data4.xml"/><Relationship Id="rId10" Type="http://schemas.openxmlformats.org/officeDocument/2006/relationships/image" Target="../media/image28.png"/><Relationship Id="rId4" Type="http://schemas.openxmlformats.org/officeDocument/2006/relationships/hyperlink" Target="https://www.flickr.com/photos/gotcredit/32943616173" TargetMode="External"/><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hyperlink" Target="https://www.jwcc.edu/programs/online-learning/aleks/" TargetMode="External"/><Relationship Id="rId4" Type="http://schemas.openxmlformats.org/officeDocument/2006/relationships/hyperlink" Target="http://www.mycollegepaymentplan.com/JohnWoo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jwcc.edu/smartstart" TargetMode="External"/><Relationship Id="rId5" Type="http://schemas.openxmlformats.org/officeDocument/2006/relationships/hyperlink" Target="mailto:smartstart@jwcc.edu" TargetMode="Externa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mailto:kritterbusch@jwcc.edu" TargetMode="External"/><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ACD0A22E-17D0-6713-37D0-90EC35F8DCC3}"/>
              </a:ext>
            </a:extLst>
          </p:cNvPr>
          <p:cNvSpPr/>
          <p:nvPr/>
        </p:nvSpPr>
        <p:spPr>
          <a:xfrm>
            <a:off x="1860006" y="5164282"/>
            <a:ext cx="9331004" cy="1408363"/>
          </a:xfrm>
          <a:prstGeom prst="parallelogram">
            <a:avLst/>
          </a:prstGeom>
          <a:solidFill>
            <a:schemeClr val="accent2">
              <a:lumMod val="75000"/>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362B02-63B8-4487-9D41-9E1577714997}"/>
              </a:ext>
            </a:extLst>
          </p:cNvPr>
          <p:cNvSpPr>
            <a:spLocks noGrp="1"/>
          </p:cNvSpPr>
          <p:nvPr>
            <p:ph type="ctrTitle"/>
          </p:nvPr>
        </p:nvSpPr>
        <p:spPr>
          <a:xfrm>
            <a:off x="3948545" y="5169291"/>
            <a:ext cx="8809534" cy="701677"/>
          </a:xfrm>
        </p:spPr>
        <p:txBody>
          <a:bodyPr>
            <a:normAutofit/>
          </a:bodyPr>
          <a:lstStyle/>
          <a:p>
            <a:pPr algn="l">
              <a:lnSpc>
                <a:spcPct val="90000"/>
              </a:lnSpc>
            </a:pPr>
            <a:r>
              <a:rPr lang="en-US" sz="3400" b="1" cap="small" dirty="0">
                <a:solidFill>
                  <a:schemeClr val="tx1"/>
                </a:solidFill>
              </a:rPr>
              <a:t>Concurrent Enrollment</a:t>
            </a:r>
          </a:p>
        </p:txBody>
      </p:sp>
      <p:sp>
        <p:nvSpPr>
          <p:cNvPr id="3" name="Subtitle 2">
            <a:extLst>
              <a:ext uri="{FF2B5EF4-FFF2-40B4-BE49-F238E27FC236}">
                <a16:creationId xmlns:a16="http://schemas.microsoft.com/office/drawing/2014/main" id="{19AD7852-9862-40F1-80FF-32A3D05F8BD1}"/>
              </a:ext>
            </a:extLst>
          </p:cNvPr>
          <p:cNvSpPr>
            <a:spLocks noGrp="1"/>
          </p:cNvSpPr>
          <p:nvPr>
            <p:ph type="subTitle" idx="1"/>
          </p:nvPr>
        </p:nvSpPr>
        <p:spPr>
          <a:xfrm>
            <a:off x="4241928" y="5864673"/>
            <a:ext cx="8288032" cy="701677"/>
          </a:xfrm>
        </p:spPr>
        <p:txBody>
          <a:bodyPr>
            <a:normAutofit/>
          </a:bodyPr>
          <a:lstStyle/>
          <a:p>
            <a:pPr algn="l"/>
            <a:r>
              <a:rPr lang="en-US" dirty="0">
                <a:solidFill>
                  <a:schemeClr val="tx1"/>
                </a:solidFill>
              </a:rPr>
              <a:t>Pleasant Hill High School 2025-2026</a:t>
            </a:r>
          </a:p>
        </p:txBody>
      </p:sp>
      <p:pic>
        <p:nvPicPr>
          <p:cNvPr id="6" name="Picture 5" descr="A green and black logo&#10;&#10;Description automatically generated">
            <a:extLst>
              <a:ext uri="{FF2B5EF4-FFF2-40B4-BE49-F238E27FC236}">
                <a16:creationId xmlns:a16="http://schemas.microsoft.com/office/drawing/2014/main" id="{99C963CA-D49C-8F92-28C0-9345C7BDA41F}"/>
              </a:ext>
            </a:extLst>
          </p:cNvPr>
          <p:cNvPicPr>
            <a:picLocks noChangeAspect="1"/>
          </p:cNvPicPr>
          <p:nvPr/>
        </p:nvPicPr>
        <p:blipFill rotWithShape="1">
          <a:blip r:embed="rId3">
            <a:extLst>
              <a:ext uri="{28A0092B-C50C-407E-A947-70E740481C1C}">
                <a14:useLocalDpi xmlns:a14="http://schemas.microsoft.com/office/drawing/2010/main" val="0"/>
              </a:ext>
            </a:extLst>
          </a:blip>
          <a:srcRect t="2985" b="340"/>
          <a:stretch/>
        </p:blipFill>
        <p:spPr>
          <a:xfrm>
            <a:off x="985968" y="178904"/>
            <a:ext cx="7628095" cy="4793408"/>
          </a:xfrm>
          <a:prstGeom prst="rect">
            <a:avLst/>
          </a:prstGeom>
        </p:spPr>
      </p:pic>
      <p:pic>
        <p:nvPicPr>
          <p:cNvPr id="12" name="Picture 11">
            <a:extLst>
              <a:ext uri="{FF2B5EF4-FFF2-40B4-BE49-F238E27FC236}">
                <a16:creationId xmlns:a16="http://schemas.microsoft.com/office/drawing/2014/main" id="{0E691803-D1DB-80EB-C4C7-74589FDA6174}"/>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51848" t="908" r="-5269" b="-48261"/>
          <a:stretch/>
        </p:blipFill>
        <p:spPr>
          <a:xfrm>
            <a:off x="-581100" y="4972312"/>
            <a:ext cx="2441106" cy="2289420"/>
          </a:xfrm>
          <a:prstGeom prst="rect">
            <a:avLst/>
          </a:prstGeom>
        </p:spPr>
      </p:pic>
    </p:spTree>
    <p:extLst>
      <p:ext uri="{BB962C8B-B14F-4D97-AF65-F5344CB8AC3E}">
        <p14:creationId xmlns:p14="http://schemas.microsoft.com/office/powerpoint/2010/main" val="375115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A1C0-5E98-4B10-B02B-54B746956027}"/>
              </a:ext>
            </a:extLst>
          </p:cNvPr>
          <p:cNvSpPr>
            <a:spLocks noGrp="1"/>
          </p:cNvSpPr>
          <p:nvPr>
            <p:ph type="title"/>
          </p:nvPr>
        </p:nvSpPr>
        <p:spPr>
          <a:xfrm>
            <a:off x="677334" y="452846"/>
            <a:ext cx="8596668" cy="1320800"/>
          </a:xfrm>
        </p:spPr>
        <p:txBody>
          <a:bodyPr/>
          <a:lstStyle/>
          <a:p>
            <a:r>
              <a:rPr lang="en-US" cap="small" dirty="0"/>
              <a:t>How to Register</a:t>
            </a:r>
            <a:endParaRPr lang="en-US" dirty="0"/>
          </a:p>
        </p:txBody>
      </p:sp>
      <p:sp>
        <p:nvSpPr>
          <p:cNvPr id="6" name="Content Placeholder 5">
            <a:extLst>
              <a:ext uri="{FF2B5EF4-FFF2-40B4-BE49-F238E27FC236}">
                <a16:creationId xmlns:a16="http://schemas.microsoft.com/office/drawing/2014/main" id="{EDFD117D-D4E7-4A90-B1FD-1B6ED3197365}"/>
              </a:ext>
            </a:extLst>
          </p:cNvPr>
          <p:cNvSpPr>
            <a:spLocks noGrp="1"/>
          </p:cNvSpPr>
          <p:nvPr>
            <p:ph idx="1"/>
          </p:nvPr>
        </p:nvSpPr>
        <p:spPr>
          <a:xfrm>
            <a:off x="677334" y="1535260"/>
            <a:ext cx="3764037" cy="5078218"/>
          </a:xfrm>
        </p:spPr>
        <p:txBody>
          <a:bodyPr/>
          <a:lstStyle/>
          <a:p>
            <a:pPr>
              <a:buFont typeface="Wingdings" panose="05000000000000000000" pitchFamily="2" charset="2"/>
              <a:buChar char="Ø"/>
            </a:pPr>
            <a:r>
              <a:rPr lang="en-US" dirty="0"/>
              <a:t>Receive a copy of the registration form from counselor.</a:t>
            </a:r>
          </a:p>
          <a:p>
            <a:pPr>
              <a:buFont typeface="Wingdings" panose="05000000000000000000" pitchFamily="2" charset="2"/>
              <a:buChar char="Ø"/>
            </a:pPr>
            <a:r>
              <a:rPr lang="en-US" dirty="0"/>
              <a:t>Once the registration form is completed, </a:t>
            </a:r>
            <a:r>
              <a:rPr lang="en-US" b="1" dirty="0"/>
              <a:t>please</a:t>
            </a:r>
            <a:r>
              <a:rPr lang="en-US" dirty="0"/>
              <a:t> </a:t>
            </a:r>
            <a:r>
              <a:rPr lang="en-US" b="1" dirty="0"/>
              <a:t>submit to your counselor </a:t>
            </a:r>
            <a:r>
              <a:rPr lang="en-US" dirty="0"/>
              <a:t>and she will submit to </a:t>
            </a:r>
            <a:r>
              <a:rPr lang="en-US" dirty="0">
                <a:hlinkClick r:id="rId3"/>
              </a:rPr>
              <a:t>smartstart@jwcc.edu</a:t>
            </a:r>
            <a:r>
              <a:rPr lang="en-US" dirty="0"/>
              <a:t> along with your high school transcript.</a:t>
            </a:r>
          </a:p>
          <a:p>
            <a:pPr>
              <a:buFont typeface="Wingdings" panose="05000000000000000000" pitchFamily="2" charset="2"/>
              <a:buChar char="Ø"/>
            </a:pPr>
            <a:r>
              <a:rPr lang="en-US" dirty="0"/>
              <a:t>Once received, registration will be processed and the bill, schedule, and </a:t>
            </a:r>
            <a:r>
              <a:rPr lang="en-US" dirty="0" err="1"/>
              <a:t>BlazerNet</a:t>
            </a:r>
            <a:r>
              <a:rPr lang="en-US" dirty="0"/>
              <a:t> login information will be sent to home address/email. </a:t>
            </a:r>
          </a:p>
        </p:txBody>
      </p:sp>
      <p:pic>
        <p:nvPicPr>
          <p:cNvPr id="7" name="Content Placeholder 6">
            <a:extLst>
              <a:ext uri="{FF2B5EF4-FFF2-40B4-BE49-F238E27FC236}">
                <a16:creationId xmlns:a16="http://schemas.microsoft.com/office/drawing/2014/main" id="{A8BA2B4B-AACF-4CB4-98D6-CAA4B1CCA19F}"/>
              </a:ext>
            </a:extLst>
          </p:cNvPr>
          <p:cNvPicPr>
            <a:picLocks noChangeAspect="1"/>
          </p:cNvPicPr>
          <p:nvPr/>
        </p:nvPicPr>
        <p:blipFill rotWithShape="1">
          <a:blip r:embed="rId4"/>
          <a:srcRect t="1331" b="1"/>
          <a:stretch/>
        </p:blipFill>
        <p:spPr>
          <a:xfrm>
            <a:off x="5065218" y="158525"/>
            <a:ext cx="5137917" cy="3415587"/>
          </a:xfrm>
          <a:prstGeom prst="rect">
            <a:avLst/>
          </a:prstGeom>
        </p:spPr>
      </p:pic>
      <p:pic>
        <p:nvPicPr>
          <p:cNvPr id="8" name="Picture 7">
            <a:extLst>
              <a:ext uri="{FF2B5EF4-FFF2-40B4-BE49-F238E27FC236}">
                <a16:creationId xmlns:a16="http://schemas.microsoft.com/office/drawing/2014/main" id="{D2AC96F7-81F1-4A48-867D-B56EF4781C8F}"/>
              </a:ext>
            </a:extLst>
          </p:cNvPr>
          <p:cNvPicPr>
            <a:picLocks noChangeAspect="1"/>
          </p:cNvPicPr>
          <p:nvPr/>
        </p:nvPicPr>
        <p:blipFill>
          <a:blip r:embed="rId5"/>
          <a:stretch>
            <a:fillRect/>
          </a:stretch>
        </p:blipFill>
        <p:spPr>
          <a:xfrm>
            <a:off x="7634176" y="3429000"/>
            <a:ext cx="4346773" cy="3206885"/>
          </a:xfrm>
          <a:prstGeom prst="rect">
            <a:avLst/>
          </a:prstGeom>
        </p:spPr>
      </p:pic>
      <p:pic>
        <p:nvPicPr>
          <p:cNvPr id="9" name="Content Placeholder 3">
            <a:extLst>
              <a:ext uri="{FF2B5EF4-FFF2-40B4-BE49-F238E27FC236}">
                <a16:creationId xmlns:a16="http://schemas.microsoft.com/office/drawing/2014/main" id="{7D768ADE-AC4A-407C-A6B1-7F7EAE7A56B3}"/>
              </a:ext>
            </a:extLst>
          </p:cNvPr>
          <p:cNvPicPr>
            <a:picLocks noChangeAspect="1"/>
          </p:cNvPicPr>
          <p:nvPr/>
        </p:nvPicPr>
        <p:blipFill>
          <a:blip r:embed="rId6"/>
          <a:stretch>
            <a:fillRect/>
          </a:stretch>
        </p:blipFill>
        <p:spPr>
          <a:xfrm>
            <a:off x="4401366" y="3574112"/>
            <a:ext cx="3232810" cy="1850783"/>
          </a:xfrm>
          <a:prstGeom prst="rect">
            <a:avLst/>
          </a:prstGeom>
        </p:spPr>
      </p:pic>
    </p:spTree>
    <p:extLst>
      <p:ext uri="{BB962C8B-B14F-4D97-AF65-F5344CB8AC3E}">
        <p14:creationId xmlns:p14="http://schemas.microsoft.com/office/powerpoint/2010/main" val="86154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4" name="Group 12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5" name="Straight Connector 12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9" name="Isosceles Triangle 12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3" name="Isosceles Triangle 13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4" name="Isosceles Triangle 13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12" name="Picture 11" descr="A close up of a keyboard&#10;&#10;Description automatically generated with medium confidence">
            <a:extLst>
              <a:ext uri="{FF2B5EF4-FFF2-40B4-BE49-F238E27FC236}">
                <a16:creationId xmlns:a16="http://schemas.microsoft.com/office/drawing/2014/main" id="{3AF097B0-7D79-4236-8108-B3DF639D459D}"/>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091" t="14626" b="4526"/>
          <a:stretch/>
        </p:blipFill>
        <p:spPr>
          <a:xfrm>
            <a:off x="1" y="10"/>
            <a:ext cx="12191999" cy="6857990"/>
          </a:xfrm>
          <a:prstGeom prst="rect">
            <a:avLst/>
          </a:prstGeom>
          <a:solidFill>
            <a:srgbClr val="FFFFFF">
              <a:shade val="85000"/>
            </a:srgbClr>
          </a:solidFill>
        </p:spPr>
      </p:pic>
      <p:sp>
        <p:nvSpPr>
          <p:cNvPr id="136" name="Isosceles Triangle 135">
            <a:extLst>
              <a:ext uri="{FF2B5EF4-FFF2-40B4-BE49-F238E27FC236}">
                <a16:creationId xmlns:a16="http://schemas.microsoft.com/office/drawing/2014/main" id="{BBFBD429-C7AA-4D85-BEBF-26ECE2DBA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8" name="Parallelogram 137">
            <a:extLst>
              <a:ext uri="{FF2B5EF4-FFF2-40B4-BE49-F238E27FC236}">
                <a16:creationId xmlns:a16="http://schemas.microsoft.com/office/drawing/2014/main" id="{7A9CEEF0-7547-4FA2-93BD-0B8C799DD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AA02E860-D290-48CF-9C38-BC8EB8854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CBF60179-3A15-468E-86D0-1C2FFD504B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4" name="Rectangle 23">
            <a:extLst>
              <a:ext uri="{FF2B5EF4-FFF2-40B4-BE49-F238E27FC236}">
                <a16:creationId xmlns:a16="http://schemas.microsoft.com/office/drawing/2014/main" id="{87ED294B-4D40-44B4-86E7-F23C0468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6EF411D-4AD2-4234-9B45-81659AD79251}"/>
              </a:ext>
            </a:extLst>
          </p:cNvPr>
          <p:cNvSpPr>
            <a:spLocks noGrp="1"/>
          </p:cNvSpPr>
          <p:nvPr>
            <p:ph type="title"/>
          </p:nvPr>
        </p:nvSpPr>
        <p:spPr>
          <a:xfrm>
            <a:off x="2786047" y="609600"/>
            <a:ext cx="6487955" cy="1320800"/>
          </a:xfrm>
        </p:spPr>
        <p:txBody>
          <a:bodyPr vert="horz" lIns="91440" tIns="45720" rIns="91440" bIns="45720" rtlCol="0" anchor="t">
            <a:normAutofit/>
          </a:bodyPr>
          <a:lstStyle/>
          <a:p>
            <a:r>
              <a:rPr lang="en-US" cap="small" dirty="0"/>
              <a:t>Registration Begins </a:t>
            </a:r>
          </a:p>
        </p:txBody>
      </p:sp>
      <p:sp>
        <p:nvSpPr>
          <p:cNvPr id="146" name="Rectangle 25">
            <a:extLst>
              <a:ext uri="{FF2B5EF4-FFF2-40B4-BE49-F238E27FC236}">
                <a16:creationId xmlns:a16="http://schemas.microsoft.com/office/drawing/2014/main" id="{55D78701-1D8D-45A3-9B44-A94C3346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8" name="Isosceles Triangle 147">
            <a:extLst>
              <a:ext uri="{FF2B5EF4-FFF2-40B4-BE49-F238E27FC236}">
                <a16:creationId xmlns:a16="http://schemas.microsoft.com/office/drawing/2014/main" id="{B8C595DB-254F-4E8B-9C0D-648B3FF1B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0" name="Rectangle 27">
            <a:extLst>
              <a:ext uri="{FF2B5EF4-FFF2-40B4-BE49-F238E27FC236}">
                <a16:creationId xmlns:a16="http://schemas.microsoft.com/office/drawing/2014/main" id="{2E000235-D5DF-4D2F-AECA-3814821B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2" name="Rectangle 28">
            <a:extLst>
              <a:ext uri="{FF2B5EF4-FFF2-40B4-BE49-F238E27FC236}">
                <a16:creationId xmlns:a16="http://schemas.microsoft.com/office/drawing/2014/main" id="{D7CE0E87-2C2C-4907-BBE3-D24D86C4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4" name="Rectangle 29">
            <a:extLst>
              <a:ext uri="{FF2B5EF4-FFF2-40B4-BE49-F238E27FC236}">
                <a16:creationId xmlns:a16="http://schemas.microsoft.com/office/drawing/2014/main" id="{8FF0BC47-4F6D-4430-8C11-E1566CBF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6" name="Isosceles Triangle 155">
            <a:extLst>
              <a:ext uri="{FF2B5EF4-FFF2-40B4-BE49-F238E27FC236}">
                <a16:creationId xmlns:a16="http://schemas.microsoft.com/office/drawing/2014/main" id="{5B73C5C4-3778-4E76-9467-8B46C9F9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20" name="Content Placeholder 33">
            <a:extLst>
              <a:ext uri="{FF2B5EF4-FFF2-40B4-BE49-F238E27FC236}">
                <a16:creationId xmlns:a16="http://schemas.microsoft.com/office/drawing/2014/main" id="{D85D447D-D345-496E-A33B-375CC6E221BF}"/>
              </a:ext>
            </a:extLst>
          </p:cNvPr>
          <p:cNvGraphicFramePr/>
          <p:nvPr>
            <p:extLst>
              <p:ext uri="{D42A27DB-BD31-4B8C-83A1-F6EECF244321}">
                <p14:modId xmlns:p14="http://schemas.microsoft.com/office/powerpoint/2010/main" val="3439011969"/>
              </p:ext>
            </p:extLst>
          </p:nvPr>
        </p:nvGraphicFramePr>
        <p:xfrm>
          <a:off x="2892890" y="-8467"/>
          <a:ext cx="8456057" cy="772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Graphic 3" descr="A flower">
            <a:extLst>
              <a:ext uri="{FF2B5EF4-FFF2-40B4-BE49-F238E27FC236}">
                <a16:creationId xmlns:a16="http://schemas.microsoft.com/office/drawing/2014/main" id="{E373D898-6ABE-C8E5-C97F-A01F29AE90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91763" y="1976185"/>
            <a:ext cx="1811225" cy="1811225"/>
          </a:xfrm>
          <a:prstGeom prst="rect">
            <a:avLst/>
          </a:prstGeom>
        </p:spPr>
      </p:pic>
    </p:spTree>
    <p:extLst>
      <p:ext uri="{BB962C8B-B14F-4D97-AF65-F5344CB8AC3E}">
        <p14:creationId xmlns:p14="http://schemas.microsoft.com/office/powerpoint/2010/main" val="1277726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9" name="Straight Connector 78">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Isosceles Triangle 82">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4"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Isosceles Triangle 86">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Isosceles Triangle 87">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7" name="Picture 56" descr="Blue and orange gradient with arrows">
            <a:extLst>
              <a:ext uri="{FF2B5EF4-FFF2-40B4-BE49-F238E27FC236}">
                <a16:creationId xmlns:a16="http://schemas.microsoft.com/office/drawing/2014/main" id="{0E24A40A-086E-3008-580F-836CBBDDB8C7}"/>
              </a:ext>
            </a:extLst>
          </p:cNvPr>
          <p:cNvPicPr>
            <a:picLocks noChangeAspect="1"/>
          </p:cNvPicPr>
          <p:nvPr/>
        </p:nvPicPr>
        <p:blipFill rotWithShape="1">
          <a:blip r:embed="rId3"/>
          <a:srcRect l="28375" r="2314"/>
          <a:stretch/>
        </p:blipFill>
        <p:spPr>
          <a:xfrm>
            <a:off x="8289234" y="-1"/>
            <a:ext cx="3902765"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E99FDA8-C873-4F65-975D-74947E3B93AC}"/>
              </a:ext>
            </a:extLst>
          </p:cNvPr>
          <p:cNvSpPr>
            <a:spLocks noGrp="1"/>
          </p:cNvSpPr>
          <p:nvPr>
            <p:ph type="title"/>
          </p:nvPr>
        </p:nvSpPr>
        <p:spPr>
          <a:xfrm>
            <a:off x="677333" y="609600"/>
            <a:ext cx="5296084" cy="811696"/>
          </a:xfrm>
        </p:spPr>
        <p:txBody>
          <a:bodyPr vert="horz" lIns="91440" tIns="45720" rIns="91440" bIns="45720" rtlCol="0" anchor="t">
            <a:normAutofit/>
          </a:bodyPr>
          <a:lstStyle/>
          <a:p>
            <a:r>
              <a:rPr lang="en-US" sz="3600" cap="small" dirty="0"/>
              <a:t>Registered: Next Steps</a:t>
            </a:r>
            <a:endParaRPr lang="en-US" sz="3600" dirty="0"/>
          </a:p>
        </p:txBody>
      </p:sp>
      <p:sp>
        <p:nvSpPr>
          <p:cNvPr id="3" name="Text Placeholder 2">
            <a:extLst>
              <a:ext uri="{FF2B5EF4-FFF2-40B4-BE49-F238E27FC236}">
                <a16:creationId xmlns:a16="http://schemas.microsoft.com/office/drawing/2014/main" id="{977A41C6-DC66-4023-B563-2C446F1D7B3A}"/>
              </a:ext>
            </a:extLst>
          </p:cNvPr>
          <p:cNvSpPr>
            <a:spLocks noGrp="1"/>
          </p:cNvSpPr>
          <p:nvPr>
            <p:ph type="body" sz="half" idx="2"/>
          </p:nvPr>
        </p:nvSpPr>
        <p:spPr>
          <a:xfrm>
            <a:off x="677333" y="1512842"/>
            <a:ext cx="8059163" cy="4735558"/>
          </a:xfrm>
        </p:spPr>
        <p:txBody>
          <a:bodyPr vert="horz" lIns="91440" tIns="45720" rIns="91440" bIns="45720" rtlCol="0">
            <a:normAutofit lnSpcReduction="10000"/>
          </a:bodyPr>
          <a:lstStyle/>
          <a:p>
            <a:pPr marL="285750" indent="-285750">
              <a:lnSpc>
                <a:spcPct val="90000"/>
              </a:lnSpc>
              <a:buFont typeface="Wingdings 3" charset="2"/>
              <a:buChar char=""/>
            </a:pPr>
            <a:r>
              <a:rPr lang="en-US" sz="1600" b="1" dirty="0"/>
              <a:t>Log into </a:t>
            </a:r>
            <a:r>
              <a:rPr lang="en-US" sz="1600" b="1" dirty="0" err="1"/>
              <a:t>BlazerNet</a:t>
            </a:r>
            <a:r>
              <a:rPr lang="en-US" sz="1600" b="1" dirty="0"/>
              <a:t> (Login information sent via personal email)</a:t>
            </a:r>
          </a:p>
          <a:p>
            <a:pPr marL="285750" indent="-285750">
              <a:lnSpc>
                <a:spcPct val="90000"/>
              </a:lnSpc>
              <a:buFont typeface="Wingdings 3" charset="2"/>
              <a:buChar char=""/>
            </a:pPr>
            <a:r>
              <a:rPr lang="en-US" sz="1600" b="1" dirty="0"/>
              <a:t>Review Orientation found in Canvas. </a:t>
            </a:r>
          </a:p>
          <a:p>
            <a:pPr marL="285750" indent="-285750">
              <a:lnSpc>
                <a:spcPct val="90000"/>
              </a:lnSpc>
              <a:buFont typeface="Wingdings 3" charset="2"/>
              <a:buChar char=""/>
            </a:pPr>
            <a:r>
              <a:rPr lang="en-US" sz="1600" b="1" dirty="0"/>
              <a:t>Open your </a:t>
            </a:r>
            <a:r>
              <a:rPr lang="en-US" sz="1600" b="1" u="sng" dirty="0"/>
              <a:t>JWCC email account</a:t>
            </a:r>
            <a:r>
              <a:rPr lang="en-US" sz="1600" b="1" dirty="0"/>
              <a:t>. </a:t>
            </a:r>
          </a:p>
          <a:p>
            <a:pPr marL="285750" indent="-285750">
              <a:lnSpc>
                <a:spcPct val="90000"/>
              </a:lnSpc>
              <a:buFont typeface="Wingdings 3" charset="2"/>
              <a:buChar char=""/>
            </a:pPr>
            <a:r>
              <a:rPr lang="en-US" sz="1600" b="1" dirty="0"/>
              <a:t>Review your schedule, and personal and billing information through </a:t>
            </a:r>
            <a:r>
              <a:rPr lang="en-US" sz="1600" b="1" u="sng" dirty="0"/>
              <a:t>SOLAR</a:t>
            </a:r>
          </a:p>
          <a:p>
            <a:pPr marL="285750" indent="-285750">
              <a:lnSpc>
                <a:spcPct val="90000"/>
              </a:lnSpc>
              <a:buFont typeface="Wingdings 3" charset="2"/>
              <a:buChar char=""/>
            </a:pPr>
            <a:r>
              <a:rPr lang="en-US" sz="1600" b="1" dirty="0"/>
              <a:t>Make payment arrangements for tuition- </a:t>
            </a:r>
            <a:r>
              <a:rPr lang="en-US" sz="1600" b="1" dirty="0">
                <a:highlight>
                  <a:srgbClr val="FFFF00"/>
                </a:highlight>
              </a:rPr>
              <a:t>Bills sent out mid-December. </a:t>
            </a:r>
            <a:r>
              <a:rPr lang="en-US" sz="1600" b="1" dirty="0"/>
              <a:t>(</a:t>
            </a:r>
            <a:r>
              <a:rPr lang="en-US" sz="1600" b="1" dirty="0">
                <a:hlinkClick r:id="rId4"/>
              </a:rPr>
              <a:t>www.MyCollegePaymentPlan.com/JohnWood</a:t>
            </a:r>
            <a:r>
              <a:rPr lang="en-US" sz="1600" b="1" dirty="0"/>
              <a:t> – Enroll via student’s SOLAR account)</a:t>
            </a:r>
            <a:endParaRPr lang="en-US" sz="1600" b="1" u="sng" dirty="0"/>
          </a:p>
          <a:p>
            <a:pPr marL="285750" indent="-285750">
              <a:lnSpc>
                <a:spcPct val="90000"/>
              </a:lnSpc>
              <a:buFont typeface="Wingdings 3" charset="2"/>
              <a:buChar char=""/>
            </a:pPr>
            <a:r>
              <a:rPr lang="en-US" sz="1600" b="1" dirty="0"/>
              <a:t>Online Students – review your course content through Canvas – courses available on first day of class. </a:t>
            </a:r>
          </a:p>
          <a:p>
            <a:pPr marL="285750" indent="-285750">
              <a:lnSpc>
                <a:spcPct val="90000"/>
              </a:lnSpc>
              <a:buFont typeface="Wingdings 3" charset="2"/>
              <a:buChar char=""/>
            </a:pPr>
            <a:r>
              <a:rPr lang="en-US" sz="1600" b="1" dirty="0"/>
              <a:t>Math Student Only – Visit </a:t>
            </a:r>
            <a:r>
              <a:rPr lang="en-US" sz="1600" b="1" dirty="0">
                <a:hlinkClick r:id="rId5"/>
              </a:rPr>
              <a:t>https://www.jwcc.edu/programs/online-learning/aleks/</a:t>
            </a:r>
            <a:r>
              <a:rPr lang="en-US" sz="1600" b="1" dirty="0"/>
              <a:t> for more information</a:t>
            </a:r>
            <a:endParaRPr lang="en-US" sz="1600" b="1" u="sng" dirty="0"/>
          </a:p>
          <a:p>
            <a:pPr marL="285750" indent="-285750">
              <a:lnSpc>
                <a:spcPct val="90000"/>
              </a:lnSpc>
              <a:buFont typeface="Wingdings 3" charset="2"/>
              <a:buChar char=""/>
            </a:pPr>
            <a:r>
              <a:rPr lang="en-US" sz="1600" b="1" dirty="0"/>
              <a:t>Purchase books (if needed)</a:t>
            </a:r>
          </a:p>
          <a:p>
            <a:pPr marL="285750" indent="-285750">
              <a:lnSpc>
                <a:spcPct val="90000"/>
              </a:lnSpc>
              <a:buFont typeface="Wingdings 3" charset="2"/>
              <a:buChar char=""/>
            </a:pPr>
            <a:r>
              <a:rPr lang="en-US" sz="1600" b="1" dirty="0"/>
              <a:t>Spring 2026 classes begin January 20; Summer 2026 classes begin June 8.</a:t>
            </a:r>
          </a:p>
          <a:p>
            <a:pPr>
              <a:lnSpc>
                <a:spcPct val="90000"/>
              </a:lnSpc>
              <a:buFont typeface="Wingdings 3" charset="2"/>
              <a:buChar char=""/>
            </a:pPr>
            <a:endParaRPr lang="en-US" sz="1600" b="1" dirty="0"/>
          </a:p>
          <a:p>
            <a:pPr>
              <a:lnSpc>
                <a:spcPct val="90000"/>
              </a:lnSpc>
            </a:pPr>
            <a:r>
              <a:rPr lang="en-US" sz="1600" b="1" dirty="0"/>
              <a:t>NOTE: All cost not covered by the high school must be paid by due dates to avoid being dropped from courses</a:t>
            </a:r>
          </a:p>
          <a:p>
            <a:pPr>
              <a:lnSpc>
                <a:spcPct val="90000"/>
              </a:lnSpc>
              <a:buFont typeface="Wingdings 3" charset="2"/>
              <a:buChar char=""/>
            </a:pPr>
            <a:endParaRPr lang="en-US" sz="900" dirty="0"/>
          </a:p>
        </p:txBody>
      </p:sp>
      <p:cxnSp>
        <p:nvCxnSpPr>
          <p:cNvPr id="90" name="Straight Connector 8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48074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and question mark">
            <a:extLst>
              <a:ext uri="{FF2B5EF4-FFF2-40B4-BE49-F238E27FC236}">
                <a16:creationId xmlns:a16="http://schemas.microsoft.com/office/drawing/2014/main" id="{234736E4-B9ED-41FC-9010-B52909D5049C}"/>
              </a:ext>
            </a:extLst>
          </p:cNvPr>
          <p:cNvPicPr>
            <a:picLocks noChangeAspect="1"/>
          </p:cNvPicPr>
          <p:nvPr/>
        </p:nvPicPr>
        <p:blipFill rotWithShape="1">
          <a:blip r:embed="rId3">
            <a:duotone>
              <a:prstClr val="black"/>
              <a:prstClr val="white"/>
            </a:duotone>
            <a:extLst>
              <a:ext uri="{28A0092B-C50C-407E-A947-70E740481C1C}">
                <a14:useLocalDpi xmlns:a14="http://schemas.microsoft.com/office/drawing/2010/main" val="0"/>
              </a:ext>
            </a:extLst>
          </a:blip>
          <a:srcRect l="28082" t="9091" r="19236"/>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7" name="Title 6">
            <a:extLst>
              <a:ext uri="{FF2B5EF4-FFF2-40B4-BE49-F238E27FC236}">
                <a16:creationId xmlns:a16="http://schemas.microsoft.com/office/drawing/2014/main" id="{1532B75F-7911-4DE4-8610-E3A36AB0C9D6}"/>
              </a:ext>
            </a:extLst>
          </p:cNvPr>
          <p:cNvSpPr>
            <a:spLocks noGrp="1"/>
          </p:cNvSpPr>
          <p:nvPr>
            <p:ph type="title"/>
          </p:nvPr>
        </p:nvSpPr>
        <p:spPr>
          <a:xfrm>
            <a:off x="1722123" y="3063099"/>
            <a:ext cx="6101443" cy="1508317"/>
          </a:xfrm>
        </p:spPr>
        <p:txBody>
          <a:bodyPr vert="horz" lIns="91440" tIns="45720" rIns="91440" bIns="45720" numCol="2" rtlCol="0" anchor="b">
            <a:normAutofit/>
          </a:bodyPr>
          <a:lstStyle/>
          <a:p>
            <a:pPr algn="ctr">
              <a:lnSpc>
                <a:spcPct val="90000"/>
              </a:lnSpc>
            </a:pPr>
            <a:r>
              <a:rPr lang="en-US" sz="2000" dirty="0">
                <a:solidFill>
                  <a:schemeClr val="tx1"/>
                </a:solidFill>
                <a:latin typeface="+mn-lt"/>
              </a:rPr>
              <a:t>Kelly Herzog</a:t>
            </a:r>
            <a:br>
              <a:rPr lang="en-US" sz="2000" dirty="0">
                <a:solidFill>
                  <a:schemeClr val="tx1"/>
                </a:solidFill>
                <a:latin typeface="+mn-lt"/>
              </a:rPr>
            </a:br>
            <a:r>
              <a:rPr lang="en-US" sz="2000" dirty="0">
                <a:solidFill>
                  <a:schemeClr val="tx1"/>
                </a:solidFill>
                <a:latin typeface="+mn-lt"/>
              </a:rPr>
              <a:t>Concurrent Enrollment Coordinator</a:t>
            </a:r>
            <a:br>
              <a:rPr lang="en-US" sz="2000" dirty="0">
                <a:solidFill>
                  <a:schemeClr val="tx1"/>
                </a:solidFill>
                <a:latin typeface="+mn-lt"/>
              </a:rPr>
            </a:br>
            <a:r>
              <a:rPr lang="en-US" sz="2000" dirty="0">
                <a:solidFill>
                  <a:schemeClr val="tx1"/>
                </a:solidFill>
                <a:latin typeface="+mn-lt"/>
              </a:rPr>
              <a:t>217.641.4331</a:t>
            </a:r>
            <a:br>
              <a:rPr lang="en-US" sz="1600" dirty="0">
                <a:latin typeface="+mn-lt"/>
              </a:rPr>
            </a:br>
            <a:endParaRPr lang="en-US" sz="1600" dirty="0">
              <a:latin typeface="+mn-lt"/>
            </a:endParaRPr>
          </a:p>
        </p:txBody>
      </p:sp>
      <p:pic>
        <p:nvPicPr>
          <p:cNvPr id="3" name="Picture 2" descr="Logo, company name&#10;&#10;Description automatically generated">
            <a:extLst>
              <a:ext uri="{FF2B5EF4-FFF2-40B4-BE49-F238E27FC236}">
                <a16:creationId xmlns:a16="http://schemas.microsoft.com/office/drawing/2014/main" id="{3775F5CF-969B-4C55-B6B8-CD9ADBF7F6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895" y="171396"/>
            <a:ext cx="1508317" cy="1508317"/>
          </a:xfrm>
          <a:prstGeom prst="rect">
            <a:avLst/>
          </a:prstGeom>
        </p:spPr>
      </p:pic>
      <p:sp>
        <p:nvSpPr>
          <p:cNvPr id="2" name="TextBox 1">
            <a:extLst>
              <a:ext uri="{FF2B5EF4-FFF2-40B4-BE49-F238E27FC236}">
                <a16:creationId xmlns:a16="http://schemas.microsoft.com/office/drawing/2014/main" id="{F426A7B8-AF4B-6762-B61A-016CD426A937}"/>
              </a:ext>
            </a:extLst>
          </p:cNvPr>
          <p:cNvSpPr txBox="1"/>
          <p:nvPr/>
        </p:nvSpPr>
        <p:spPr>
          <a:xfrm>
            <a:off x="913895" y="4363427"/>
            <a:ext cx="4935149" cy="369332"/>
          </a:xfrm>
          <a:prstGeom prst="rect">
            <a:avLst/>
          </a:prstGeom>
          <a:noFill/>
        </p:spPr>
        <p:txBody>
          <a:bodyPr wrap="square" rtlCol="0">
            <a:spAutoFit/>
          </a:bodyPr>
          <a:lstStyle/>
          <a:p>
            <a:pPr algn="ctr"/>
            <a:r>
              <a:rPr kumimoji="0" lang="en-US" i="0" u="none" strike="noStrike" kern="1200" spc="0" normalizeH="0" noProof="0" dirty="0">
                <a:ln>
                  <a:noFill/>
                </a:ln>
                <a:effectLst/>
                <a:uLnTx/>
                <a:uFillTx/>
                <a:latin typeface="Trebuchet MS" panose="020B0603020202020204"/>
                <a:ea typeface="+mj-ea"/>
                <a:cs typeface="+mj-cs"/>
              </a:rPr>
              <a:t>Email: </a:t>
            </a:r>
            <a:r>
              <a:rPr kumimoji="0" lang="en-US" i="0" u="none" strike="noStrike" kern="1200" spc="0" normalizeH="0" noProof="0" dirty="0">
                <a:ln>
                  <a:noFill/>
                </a:ln>
                <a:effectLst/>
                <a:uLnTx/>
                <a:uFillTx/>
                <a:latin typeface="Trebuchet MS" panose="020B0603020202020204"/>
                <a:ea typeface="+mj-ea"/>
                <a:cs typeface="+mj-cs"/>
                <a:hlinkClick r:id="rId5">
                  <a:extLst>
                    <a:ext uri="{A12FA001-AC4F-418D-AE19-62706E023703}">
                      <ahyp:hlinkClr xmlns:ahyp="http://schemas.microsoft.com/office/drawing/2018/hyperlinkcolor" val="tx"/>
                    </a:ext>
                  </a:extLst>
                </a:hlinkClick>
              </a:rPr>
              <a:t>smartstart@jwcc.edu</a:t>
            </a:r>
            <a:endParaRPr lang="en-US" dirty="0"/>
          </a:p>
        </p:txBody>
      </p:sp>
      <p:sp>
        <p:nvSpPr>
          <p:cNvPr id="4" name="TextBox 3">
            <a:extLst>
              <a:ext uri="{FF2B5EF4-FFF2-40B4-BE49-F238E27FC236}">
                <a16:creationId xmlns:a16="http://schemas.microsoft.com/office/drawing/2014/main" id="{8060E49D-5683-F00C-4EB1-6768ED578E08}"/>
              </a:ext>
            </a:extLst>
          </p:cNvPr>
          <p:cNvSpPr txBox="1"/>
          <p:nvPr/>
        </p:nvSpPr>
        <p:spPr>
          <a:xfrm>
            <a:off x="1773242" y="1871932"/>
            <a:ext cx="4322758" cy="369332"/>
          </a:xfrm>
          <a:prstGeom prst="rect">
            <a:avLst/>
          </a:prstGeom>
          <a:noFill/>
        </p:spPr>
        <p:txBody>
          <a:bodyPr wrap="square" rtlCol="0">
            <a:spAutoFit/>
          </a:bodyPr>
          <a:lstStyle/>
          <a:p>
            <a:r>
              <a:rPr lang="en-US" dirty="0"/>
              <a:t>For more information, visit:</a:t>
            </a:r>
          </a:p>
        </p:txBody>
      </p:sp>
      <p:sp>
        <p:nvSpPr>
          <p:cNvPr id="8" name="TextBox 7">
            <a:extLst>
              <a:ext uri="{FF2B5EF4-FFF2-40B4-BE49-F238E27FC236}">
                <a16:creationId xmlns:a16="http://schemas.microsoft.com/office/drawing/2014/main" id="{8E27B928-680C-FC02-A241-782C1B74ABB9}"/>
              </a:ext>
            </a:extLst>
          </p:cNvPr>
          <p:cNvSpPr txBox="1"/>
          <p:nvPr/>
        </p:nvSpPr>
        <p:spPr>
          <a:xfrm>
            <a:off x="2003163" y="2120976"/>
            <a:ext cx="6101442" cy="369332"/>
          </a:xfrm>
          <a:prstGeom prst="rect">
            <a:avLst/>
          </a:prstGeom>
          <a:noFill/>
        </p:spPr>
        <p:txBody>
          <a:bodyPr wrap="square">
            <a:spAutoFit/>
          </a:bodyPr>
          <a:lstStyle/>
          <a:p>
            <a:r>
              <a:rPr lang="en-US" sz="1800" cap="small" dirty="0">
                <a:solidFill>
                  <a:schemeClr val="accent2">
                    <a:lumMod val="50000"/>
                  </a:schemeClr>
                </a:solidFill>
                <a:hlinkClick r:id="rId6">
                  <a:extLst>
                    <a:ext uri="{A12FA001-AC4F-418D-AE19-62706E023703}">
                      <ahyp:hlinkClr xmlns:ahyp="http://schemas.microsoft.com/office/drawing/2018/hyperlinkcolor" val="tx"/>
                    </a:ext>
                  </a:extLst>
                </a:hlinkClick>
              </a:rPr>
              <a:t>www.jwcc.edu/smartstart</a:t>
            </a:r>
            <a:endParaRPr lang="en-US" dirty="0"/>
          </a:p>
        </p:txBody>
      </p:sp>
      <p:sp>
        <p:nvSpPr>
          <p:cNvPr id="9" name="TextBox 8">
            <a:extLst>
              <a:ext uri="{FF2B5EF4-FFF2-40B4-BE49-F238E27FC236}">
                <a16:creationId xmlns:a16="http://schemas.microsoft.com/office/drawing/2014/main" id="{13B54FD1-A37F-4991-C72F-C98E0FD4CC66}"/>
              </a:ext>
            </a:extLst>
          </p:cNvPr>
          <p:cNvSpPr txBox="1"/>
          <p:nvPr/>
        </p:nvSpPr>
        <p:spPr>
          <a:xfrm>
            <a:off x="1702936" y="2651651"/>
            <a:ext cx="3112089" cy="400110"/>
          </a:xfrm>
          <a:prstGeom prst="rect">
            <a:avLst/>
          </a:prstGeom>
          <a:noFill/>
        </p:spPr>
        <p:txBody>
          <a:bodyPr wrap="square" rtlCol="0">
            <a:spAutoFit/>
          </a:bodyPr>
          <a:lstStyle/>
          <a:p>
            <a:pPr algn="ctr"/>
            <a:r>
              <a:rPr kumimoji="0" lang="en-US" sz="2000" b="1" i="0" u="none" strike="noStrike" kern="1200" cap="small" spc="0" normalizeH="0" baseline="0" noProof="0" dirty="0">
                <a:ln>
                  <a:noFill/>
                </a:ln>
                <a:effectLst/>
                <a:uLnTx/>
                <a:uFillTx/>
                <a:latin typeface="Trebuchet MS" panose="020B0603020202020204"/>
                <a:ea typeface="+mj-ea"/>
                <a:cs typeface="+mj-cs"/>
              </a:rPr>
              <a:t>Contact:</a:t>
            </a:r>
            <a:endParaRPr lang="en-US" sz="2000" b="1" dirty="0"/>
          </a:p>
        </p:txBody>
      </p:sp>
    </p:spTree>
    <p:extLst>
      <p:ext uri="{BB962C8B-B14F-4D97-AF65-F5344CB8AC3E}">
        <p14:creationId xmlns:p14="http://schemas.microsoft.com/office/powerpoint/2010/main" val="70189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ulticolored arrows pointing to different directions">
            <a:extLst>
              <a:ext uri="{FF2B5EF4-FFF2-40B4-BE49-F238E27FC236}">
                <a16:creationId xmlns:a16="http://schemas.microsoft.com/office/drawing/2014/main" id="{18002A99-F057-4C3D-92DC-DD64FA3E2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04" y="3804138"/>
            <a:ext cx="4570958" cy="3046517"/>
          </a:xfrm>
          <a:prstGeom prst="rect">
            <a:avLst/>
          </a:prstGeom>
        </p:spPr>
      </p:pic>
      <p:sp>
        <p:nvSpPr>
          <p:cNvPr id="2" name="Title 1">
            <a:extLst>
              <a:ext uri="{FF2B5EF4-FFF2-40B4-BE49-F238E27FC236}">
                <a16:creationId xmlns:a16="http://schemas.microsoft.com/office/drawing/2014/main" id="{24290302-4083-4AAB-A9B4-66CB7C8BC44D}"/>
              </a:ext>
            </a:extLst>
          </p:cNvPr>
          <p:cNvSpPr>
            <a:spLocks noGrp="1"/>
          </p:cNvSpPr>
          <p:nvPr>
            <p:ph type="title"/>
          </p:nvPr>
        </p:nvSpPr>
        <p:spPr>
          <a:xfrm>
            <a:off x="546705" y="514924"/>
            <a:ext cx="3854528" cy="1433313"/>
          </a:xfrm>
        </p:spPr>
        <p:txBody>
          <a:bodyPr>
            <a:noAutofit/>
          </a:bodyPr>
          <a:lstStyle/>
          <a:p>
            <a:pPr algn="ctr"/>
            <a:r>
              <a:rPr lang="en-US" sz="3200" cap="small" dirty="0"/>
              <a:t>A Smart Start to college while in high school!</a:t>
            </a:r>
          </a:p>
        </p:txBody>
      </p:sp>
      <p:sp>
        <p:nvSpPr>
          <p:cNvPr id="6" name="Content Placeholder 5">
            <a:extLst>
              <a:ext uri="{FF2B5EF4-FFF2-40B4-BE49-F238E27FC236}">
                <a16:creationId xmlns:a16="http://schemas.microsoft.com/office/drawing/2014/main" id="{1A8CF2B6-EF3F-4A5A-B9F4-5495054AD022}"/>
              </a:ext>
            </a:extLst>
          </p:cNvPr>
          <p:cNvSpPr>
            <a:spLocks noGrp="1"/>
          </p:cNvSpPr>
          <p:nvPr>
            <p:ph idx="1"/>
          </p:nvPr>
        </p:nvSpPr>
        <p:spPr>
          <a:xfrm>
            <a:off x="4939062" y="514924"/>
            <a:ext cx="5475492" cy="5306618"/>
          </a:xfrm>
        </p:spPr>
        <p:txBody>
          <a:bodyPr>
            <a:noAutofit/>
          </a:bodyPr>
          <a:lstStyle/>
          <a:p>
            <a:pPr>
              <a:buFont typeface="Wingdings" panose="05000000000000000000" pitchFamily="2" charset="2"/>
              <a:buChar char="Ø"/>
            </a:pPr>
            <a:r>
              <a:rPr lang="en-US" sz="2800" cap="small" dirty="0"/>
              <a:t>college course taught at high school by high school teacher</a:t>
            </a:r>
          </a:p>
          <a:p>
            <a:pPr>
              <a:buFont typeface="Wingdings" panose="05000000000000000000" pitchFamily="2" charset="2"/>
              <a:buChar char="Ø"/>
            </a:pPr>
            <a:r>
              <a:rPr lang="en-US" sz="2800" cap="small" dirty="0"/>
              <a:t>College course taught at the high school by </a:t>
            </a:r>
            <a:r>
              <a:rPr lang="en-US" sz="2800" cap="small" dirty="0" err="1"/>
              <a:t>jwcc</a:t>
            </a:r>
            <a:r>
              <a:rPr lang="en-US" sz="2800" cap="small" dirty="0"/>
              <a:t> instructor</a:t>
            </a:r>
          </a:p>
          <a:p>
            <a:pPr>
              <a:buFont typeface="Wingdings" panose="05000000000000000000" pitchFamily="2" charset="2"/>
              <a:buChar char="Ø"/>
            </a:pPr>
            <a:r>
              <a:rPr lang="en-US" sz="2800" cap="small" dirty="0"/>
              <a:t>college general education</a:t>
            </a:r>
          </a:p>
          <a:p>
            <a:pPr>
              <a:buFont typeface="Wingdings" panose="05000000000000000000" pitchFamily="2" charset="2"/>
              <a:buChar char="Ø"/>
            </a:pPr>
            <a:r>
              <a:rPr lang="en-US" sz="2800" cap="small" dirty="0"/>
              <a:t>career &amp; technical course(s)</a:t>
            </a:r>
          </a:p>
          <a:p>
            <a:pPr>
              <a:buFont typeface="Wingdings" panose="05000000000000000000" pitchFamily="2" charset="2"/>
              <a:buChar char="Ø"/>
            </a:pPr>
            <a:r>
              <a:rPr lang="en-US" sz="2800" cap="small" dirty="0"/>
              <a:t>smart start career academies:</a:t>
            </a:r>
          </a:p>
          <a:p>
            <a:pPr lvl="1">
              <a:buFont typeface="Wingdings" panose="05000000000000000000" pitchFamily="2" charset="2"/>
              <a:buChar char="Ø"/>
            </a:pPr>
            <a:r>
              <a:rPr lang="en-US" sz="1800" cap="small" dirty="0"/>
              <a:t>Welding</a:t>
            </a:r>
          </a:p>
          <a:p>
            <a:pPr lvl="1">
              <a:buFont typeface="Wingdings" panose="05000000000000000000" pitchFamily="2" charset="2"/>
              <a:buChar char="Ø"/>
            </a:pPr>
            <a:r>
              <a:rPr lang="en-US" sz="1800" cap="small" dirty="0"/>
              <a:t>Truck Driver Training</a:t>
            </a:r>
          </a:p>
          <a:p>
            <a:pPr lvl="1">
              <a:buFont typeface="Wingdings" panose="05000000000000000000" pitchFamily="2" charset="2"/>
              <a:buChar char="Ø"/>
            </a:pPr>
            <a:r>
              <a:rPr lang="en-US" sz="1800" cap="small" dirty="0"/>
              <a:t>Pre-Nursing</a:t>
            </a:r>
          </a:p>
          <a:p>
            <a:pPr lvl="1">
              <a:buFont typeface="Wingdings" panose="05000000000000000000" pitchFamily="2" charset="2"/>
              <a:buChar char="Ø"/>
            </a:pPr>
            <a:r>
              <a:rPr lang="en-US" sz="1800" cap="small" dirty="0"/>
              <a:t>CNA</a:t>
            </a:r>
          </a:p>
          <a:p>
            <a:pPr lvl="1">
              <a:buFont typeface="Wingdings" panose="05000000000000000000" pitchFamily="2" charset="2"/>
              <a:buChar char="Ø"/>
            </a:pPr>
            <a:r>
              <a:rPr lang="en-US" sz="1800" cap="small" dirty="0"/>
              <a:t>Transfer (Associate Degree)</a:t>
            </a:r>
          </a:p>
          <a:p>
            <a:pPr lvl="1">
              <a:buFont typeface="Wingdings" panose="05000000000000000000" pitchFamily="2" charset="2"/>
              <a:buChar char="Ø"/>
            </a:pPr>
            <a:r>
              <a:rPr lang="en-US" sz="1800" cap="small" dirty="0"/>
              <a:t>General Education (GECC)</a:t>
            </a:r>
          </a:p>
          <a:p>
            <a:pPr marL="457200" lvl="1" indent="0">
              <a:buNone/>
            </a:pPr>
            <a:endParaRPr lang="en-US" sz="1800" cap="small" dirty="0"/>
          </a:p>
        </p:txBody>
      </p:sp>
      <p:sp>
        <p:nvSpPr>
          <p:cNvPr id="7" name="Text Placeholder 6">
            <a:extLst>
              <a:ext uri="{FF2B5EF4-FFF2-40B4-BE49-F238E27FC236}">
                <a16:creationId xmlns:a16="http://schemas.microsoft.com/office/drawing/2014/main" id="{C6C5AE48-CEE1-4D86-81E5-B7A8CFBD9B52}"/>
              </a:ext>
            </a:extLst>
          </p:cNvPr>
          <p:cNvSpPr>
            <a:spLocks noGrp="1"/>
          </p:cNvSpPr>
          <p:nvPr>
            <p:ph type="body" sz="half" idx="2"/>
          </p:nvPr>
        </p:nvSpPr>
        <p:spPr>
          <a:xfrm>
            <a:off x="184053" y="2325189"/>
            <a:ext cx="4494480" cy="2042625"/>
          </a:xfrm>
        </p:spPr>
        <p:txBody>
          <a:bodyPr>
            <a:normAutofit/>
          </a:bodyPr>
          <a:lstStyle/>
          <a:p>
            <a:pPr algn="ctr"/>
            <a:r>
              <a:rPr lang="en-US" sz="4000" cap="small" dirty="0"/>
              <a:t>What is Concurrent Enrollment…</a:t>
            </a:r>
          </a:p>
        </p:txBody>
      </p:sp>
    </p:spTree>
    <p:extLst>
      <p:ext uri="{BB962C8B-B14F-4D97-AF65-F5344CB8AC3E}">
        <p14:creationId xmlns:p14="http://schemas.microsoft.com/office/powerpoint/2010/main" val="278031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4" name="Rectangle 3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7" name="Straight Connector 3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Isosceles Triangle 4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Isosceles Triangle 4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7" name="Rectangle 4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D560B1-736B-4C06-9C3B-74E5239DBB40}"/>
              </a:ext>
            </a:extLst>
          </p:cNvPr>
          <p:cNvSpPr>
            <a:spLocks noGrp="1"/>
          </p:cNvSpPr>
          <p:nvPr>
            <p:ph type="title"/>
          </p:nvPr>
        </p:nvSpPr>
        <p:spPr>
          <a:xfrm>
            <a:off x="1249514" y="692068"/>
            <a:ext cx="10197494" cy="720436"/>
          </a:xfrm>
        </p:spPr>
        <p:txBody>
          <a:bodyPr>
            <a:normAutofit/>
          </a:bodyPr>
          <a:lstStyle/>
          <a:p>
            <a:r>
              <a:rPr lang="en-US" cap="small" dirty="0"/>
              <a:t>Requirements to Participate</a:t>
            </a:r>
          </a:p>
        </p:txBody>
      </p:sp>
      <p:graphicFrame>
        <p:nvGraphicFramePr>
          <p:cNvPr id="17" name="Content Placeholder 2">
            <a:extLst>
              <a:ext uri="{FF2B5EF4-FFF2-40B4-BE49-F238E27FC236}">
                <a16:creationId xmlns:a16="http://schemas.microsoft.com/office/drawing/2014/main" id="{0CB33727-A2B4-42A0-B212-9D94AB4FE5A7}"/>
              </a:ext>
            </a:extLst>
          </p:cNvPr>
          <p:cNvGraphicFramePr>
            <a:graphicFrameLocks noGrp="1"/>
          </p:cNvGraphicFramePr>
          <p:nvPr>
            <p:ph idx="1"/>
            <p:extLst>
              <p:ext uri="{D42A27DB-BD31-4B8C-83A1-F6EECF244321}">
                <p14:modId xmlns:p14="http://schemas.microsoft.com/office/powerpoint/2010/main" val="3553199364"/>
              </p:ext>
            </p:extLst>
          </p:nvPr>
        </p:nvGraphicFramePr>
        <p:xfrm>
          <a:off x="1260462" y="1717524"/>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754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437DBF5-0217-4559-ACB6-89C4002ED0AA}"/>
              </a:ext>
            </a:extLst>
          </p:cNvPr>
          <p:cNvSpPr>
            <a:spLocks noGrp="1"/>
          </p:cNvSpPr>
          <p:nvPr>
            <p:ph type="title"/>
          </p:nvPr>
        </p:nvSpPr>
        <p:spPr>
          <a:xfrm>
            <a:off x="186714" y="621605"/>
            <a:ext cx="5114907" cy="1375608"/>
          </a:xfrm>
        </p:spPr>
        <p:txBody>
          <a:bodyPr anchor="ctr">
            <a:normAutofit/>
          </a:bodyPr>
          <a:lstStyle/>
          <a:p>
            <a:r>
              <a:rPr lang="en-US" cap="small" dirty="0">
                <a:solidFill>
                  <a:schemeClr val="bg1"/>
                </a:solidFill>
              </a:rPr>
              <a:t>Pleasant Hill High School – Course Options</a:t>
            </a:r>
          </a:p>
        </p:txBody>
      </p:sp>
      <p:sp>
        <p:nvSpPr>
          <p:cNvPr id="10" name="Content Placeholder 9">
            <a:extLst>
              <a:ext uri="{FF2B5EF4-FFF2-40B4-BE49-F238E27FC236}">
                <a16:creationId xmlns:a16="http://schemas.microsoft.com/office/drawing/2014/main" id="{0A960E5F-28C1-4B75-B914-74D07A93AB5D}"/>
              </a:ext>
            </a:extLst>
          </p:cNvPr>
          <p:cNvSpPr>
            <a:spLocks noGrp="1"/>
          </p:cNvSpPr>
          <p:nvPr>
            <p:ph idx="1"/>
          </p:nvPr>
        </p:nvSpPr>
        <p:spPr>
          <a:xfrm>
            <a:off x="186714" y="1997213"/>
            <a:ext cx="3363408" cy="3440110"/>
          </a:xfrm>
        </p:spPr>
        <p:txBody>
          <a:bodyPr>
            <a:normAutofit/>
          </a:bodyPr>
          <a:lstStyle/>
          <a:p>
            <a:pPr marL="0" indent="0">
              <a:buNone/>
            </a:pPr>
            <a:r>
              <a:rPr lang="en-US" dirty="0">
                <a:solidFill>
                  <a:schemeClr val="bg1"/>
                </a:solidFill>
              </a:rPr>
              <a:t>Most popular courses:</a:t>
            </a:r>
          </a:p>
          <a:p>
            <a:pPr>
              <a:buFont typeface="Wingdings" panose="05000000000000000000" pitchFamily="2" charset="2"/>
              <a:buChar char="Ø"/>
            </a:pPr>
            <a:r>
              <a:rPr lang="en-US" dirty="0">
                <a:solidFill>
                  <a:schemeClr val="bg1"/>
                </a:solidFill>
              </a:rPr>
              <a:t>English</a:t>
            </a:r>
          </a:p>
          <a:p>
            <a:pPr>
              <a:buFont typeface="Wingdings" panose="05000000000000000000" pitchFamily="2" charset="2"/>
              <a:buChar char="Ø"/>
            </a:pPr>
            <a:r>
              <a:rPr lang="en-US" dirty="0">
                <a:solidFill>
                  <a:schemeClr val="bg1"/>
                </a:solidFill>
              </a:rPr>
              <a:t>Speech</a:t>
            </a:r>
          </a:p>
          <a:p>
            <a:pPr>
              <a:buFont typeface="Wingdings" panose="05000000000000000000" pitchFamily="2" charset="2"/>
              <a:buChar char="Ø"/>
            </a:pPr>
            <a:r>
              <a:rPr lang="en-US" dirty="0">
                <a:solidFill>
                  <a:schemeClr val="bg1"/>
                </a:solidFill>
              </a:rPr>
              <a:t>Math</a:t>
            </a:r>
          </a:p>
          <a:p>
            <a:pPr>
              <a:buFont typeface="Wingdings" panose="05000000000000000000" pitchFamily="2" charset="2"/>
              <a:buChar char="Ø"/>
            </a:pPr>
            <a:r>
              <a:rPr lang="en-US" dirty="0">
                <a:solidFill>
                  <a:schemeClr val="bg1"/>
                </a:solidFill>
              </a:rPr>
              <a:t>Psychology</a:t>
            </a:r>
          </a:p>
          <a:p>
            <a:pPr>
              <a:buFont typeface="Wingdings" panose="05000000000000000000" pitchFamily="2" charset="2"/>
              <a:buChar char="Ø"/>
            </a:pPr>
            <a:r>
              <a:rPr lang="en-US" dirty="0">
                <a:solidFill>
                  <a:schemeClr val="bg1"/>
                </a:solidFill>
              </a:rPr>
              <a:t>Sociology</a:t>
            </a:r>
          </a:p>
          <a:p>
            <a:pPr>
              <a:buFont typeface="Wingdings" panose="05000000000000000000" pitchFamily="2" charset="2"/>
              <a:buChar char="Ø"/>
            </a:pPr>
            <a:r>
              <a:rPr lang="en-US" dirty="0">
                <a:solidFill>
                  <a:schemeClr val="bg1"/>
                </a:solidFill>
              </a:rPr>
              <a:t>History</a:t>
            </a:r>
          </a:p>
          <a:p>
            <a:pPr>
              <a:buFont typeface="Wingdings" panose="05000000000000000000" pitchFamily="2" charset="2"/>
              <a:buChar char="Ø"/>
            </a:pPr>
            <a:r>
              <a:rPr lang="en-US" dirty="0">
                <a:solidFill>
                  <a:schemeClr val="bg1"/>
                </a:solidFill>
              </a:rPr>
              <a:t>Humanities</a:t>
            </a:r>
          </a:p>
        </p:txBody>
      </p:sp>
      <p:sp>
        <p:nvSpPr>
          <p:cNvPr id="21" name="Isosceles Triangle 2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F65DF768-8A95-054A-90C7-3F6CC54325B4}"/>
              </a:ext>
            </a:extLst>
          </p:cNvPr>
          <p:cNvSpPr/>
          <p:nvPr/>
        </p:nvSpPr>
        <p:spPr>
          <a:xfrm>
            <a:off x="5788661" y="470301"/>
            <a:ext cx="6231835" cy="1273582"/>
          </a:xfrm>
          <a:prstGeom prst="rect">
            <a:avLst/>
          </a:prstGeom>
          <a:solidFill>
            <a:schemeClr val="accent1"/>
          </a:solidFill>
          <a:ln w="73025" cmpd="tri">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TextBox 10">
            <a:extLst>
              <a:ext uri="{FF2B5EF4-FFF2-40B4-BE49-F238E27FC236}">
                <a16:creationId xmlns:a16="http://schemas.microsoft.com/office/drawing/2014/main" id="{31190917-3D6A-4109-81F6-2212AE560BE6}"/>
              </a:ext>
            </a:extLst>
          </p:cNvPr>
          <p:cNvSpPr txBox="1"/>
          <p:nvPr/>
        </p:nvSpPr>
        <p:spPr>
          <a:xfrm>
            <a:off x="5910495" y="621605"/>
            <a:ext cx="5928264" cy="923330"/>
          </a:xfrm>
          <a:prstGeom prst="rect">
            <a:avLst/>
          </a:prstGeom>
          <a:noFill/>
        </p:spPr>
        <p:txBody>
          <a:bodyPr wrap="square">
            <a:spAutoFit/>
          </a:bodyPr>
          <a:lstStyle/>
          <a:p>
            <a:r>
              <a:rPr lang="en-US" sz="1800" b="1" i="1" dirty="0">
                <a:latin typeface="Avenir" panose="02000503020000020003" pitchFamily="2" charset="0"/>
              </a:rPr>
              <a:t>In CE classes, you are expected to be responsible like an adult college student, attend class, meet deadlines, and own your schedule. </a:t>
            </a:r>
          </a:p>
        </p:txBody>
      </p:sp>
      <p:pic>
        <p:nvPicPr>
          <p:cNvPr id="5" name="Picture 4">
            <a:extLst>
              <a:ext uri="{FF2B5EF4-FFF2-40B4-BE49-F238E27FC236}">
                <a16:creationId xmlns:a16="http://schemas.microsoft.com/office/drawing/2014/main" id="{64AC14A5-6AB9-F398-7F9E-240ED17DE1F6}"/>
              </a:ext>
            </a:extLst>
          </p:cNvPr>
          <p:cNvPicPr>
            <a:picLocks noChangeAspect="1"/>
          </p:cNvPicPr>
          <p:nvPr/>
        </p:nvPicPr>
        <p:blipFill>
          <a:blip r:embed="rId3"/>
          <a:stretch>
            <a:fillRect/>
          </a:stretch>
        </p:blipFill>
        <p:spPr>
          <a:xfrm>
            <a:off x="3629190" y="2286939"/>
            <a:ext cx="8126506" cy="410076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55380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6046C4-BEC8-43BE-9103-82DE9E2C90DA}"/>
              </a:ext>
            </a:extLst>
          </p:cNvPr>
          <p:cNvSpPr>
            <a:spLocks noGrp="1"/>
          </p:cNvSpPr>
          <p:nvPr>
            <p:ph type="title"/>
          </p:nvPr>
        </p:nvSpPr>
        <p:spPr>
          <a:xfrm>
            <a:off x="832701" y="571646"/>
            <a:ext cx="3300646" cy="2045963"/>
          </a:xfrm>
        </p:spPr>
        <p:txBody>
          <a:bodyPr anchor="ctr">
            <a:normAutofit/>
          </a:bodyPr>
          <a:lstStyle/>
          <a:p>
            <a:r>
              <a:rPr lang="en-US" sz="3300" dirty="0"/>
              <a:t>Let’s Talk About Transferability!</a:t>
            </a:r>
          </a:p>
        </p:txBody>
      </p:sp>
      <p:sp>
        <p:nvSpPr>
          <p:cNvPr id="33" name="Isosceles Triangle 3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35" name="Straight Connector 3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5C9A603-6EBD-47E8-B51A-359B54083B11}"/>
              </a:ext>
            </a:extLst>
          </p:cNvPr>
          <p:cNvSpPr>
            <a:spLocks noGrp="1"/>
          </p:cNvSpPr>
          <p:nvPr>
            <p:ph idx="1"/>
          </p:nvPr>
        </p:nvSpPr>
        <p:spPr>
          <a:xfrm>
            <a:off x="708509" y="2157275"/>
            <a:ext cx="3424838" cy="2459014"/>
          </a:xfrm>
        </p:spPr>
        <p:txBody>
          <a:bodyPr anchor="ctr">
            <a:normAutofit/>
          </a:bodyPr>
          <a:lstStyle/>
          <a:p>
            <a:pPr marL="0" indent="0" algn="ctr">
              <a:buNone/>
            </a:pPr>
            <a:r>
              <a:rPr lang="en-US" sz="2800" cap="small" dirty="0"/>
              <a:t>Kristen Ritterbusch</a:t>
            </a:r>
          </a:p>
          <a:p>
            <a:pPr marL="0" indent="0" algn="ctr">
              <a:buNone/>
            </a:pPr>
            <a:r>
              <a:rPr lang="en-US" cap="small" dirty="0"/>
              <a:t>Director of Pathways &amp; Admissions</a:t>
            </a:r>
          </a:p>
          <a:p>
            <a:pPr marL="0" indent="0" algn="ctr">
              <a:buNone/>
            </a:pPr>
            <a:r>
              <a:rPr lang="en-US" cap="small" dirty="0">
                <a:hlinkClick r:id="rId3"/>
              </a:rPr>
              <a:t>kritterbusch@jwcc.edu</a:t>
            </a:r>
            <a:endParaRPr lang="en-US" cap="small" dirty="0"/>
          </a:p>
          <a:p>
            <a:pPr marL="0" indent="0" algn="ctr">
              <a:buNone/>
            </a:pPr>
            <a:r>
              <a:rPr lang="en-US" cap="small" dirty="0"/>
              <a:t>217.641.4314</a:t>
            </a:r>
          </a:p>
        </p:txBody>
      </p:sp>
      <p:sp>
        <p:nvSpPr>
          <p:cNvPr id="37" name="Isosceles Triangle 3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5" name="Picture 24" descr="Graphical user interface, website&#10;&#10;Description automatically generated">
            <a:extLst>
              <a:ext uri="{FF2B5EF4-FFF2-40B4-BE49-F238E27FC236}">
                <a16:creationId xmlns:a16="http://schemas.microsoft.com/office/drawing/2014/main" id="{9BA069FB-F178-47FA-8DDB-F6734C550127}"/>
              </a:ext>
            </a:extLst>
          </p:cNvPr>
          <p:cNvPicPr>
            <a:picLocks noChangeAspect="1"/>
          </p:cNvPicPr>
          <p:nvPr/>
        </p:nvPicPr>
        <p:blipFill>
          <a:blip r:embed="rId4"/>
          <a:stretch>
            <a:fillRect/>
          </a:stretch>
        </p:blipFill>
        <p:spPr>
          <a:xfrm>
            <a:off x="5370901" y="4101331"/>
            <a:ext cx="6037999" cy="2133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descr="Logo, company name&#10;&#10;Description automatically generated">
            <a:extLst>
              <a:ext uri="{FF2B5EF4-FFF2-40B4-BE49-F238E27FC236}">
                <a16:creationId xmlns:a16="http://schemas.microsoft.com/office/drawing/2014/main" id="{5452DD3F-475F-4908-9CDE-47A48CA6AFFA}"/>
              </a:ext>
            </a:extLst>
          </p:cNvPr>
          <p:cNvPicPr>
            <a:picLocks noChangeAspect="1"/>
          </p:cNvPicPr>
          <p:nvPr/>
        </p:nvPicPr>
        <p:blipFill>
          <a:blip r:embed="rId5"/>
          <a:stretch>
            <a:fillRect/>
          </a:stretch>
        </p:blipFill>
        <p:spPr>
          <a:xfrm>
            <a:off x="730303" y="4796541"/>
            <a:ext cx="3505442" cy="1489813"/>
          </a:xfrm>
          <a:prstGeom prst="rect">
            <a:avLst/>
          </a:prstGeom>
          <a:effectLst>
            <a:glow rad="127000">
              <a:schemeClr val="bg1"/>
            </a:glow>
            <a:softEdge rad="63500"/>
          </a:effectLst>
        </p:spPr>
      </p:pic>
      <p:graphicFrame>
        <p:nvGraphicFramePr>
          <p:cNvPr id="28" name="Content Placeholder 2">
            <a:extLst>
              <a:ext uri="{FF2B5EF4-FFF2-40B4-BE49-F238E27FC236}">
                <a16:creationId xmlns:a16="http://schemas.microsoft.com/office/drawing/2014/main" id="{8679FDE4-300A-4573-885E-C765AA18BB27}"/>
              </a:ext>
            </a:extLst>
          </p:cNvPr>
          <p:cNvGraphicFramePr>
            <a:graphicFrameLocks/>
          </p:cNvGraphicFramePr>
          <p:nvPr>
            <p:extLst>
              <p:ext uri="{D42A27DB-BD31-4B8C-83A1-F6EECF244321}">
                <p14:modId xmlns:p14="http://schemas.microsoft.com/office/powerpoint/2010/main" val="413664754"/>
              </p:ext>
            </p:extLst>
          </p:nvPr>
        </p:nvGraphicFramePr>
        <p:xfrm>
          <a:off x="5105402" y="248575"/>
          <a:ext cx="6575977" cy="37646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1256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CB93-B132-459B-A273-33C002B7595E}"/>
              </a:ext>
            </a:extLst>
          </p:cNvPr>
          <p:cNvSpPr>
            <a:spLocks noGrp="1"/>
          </p:cNvSpPr>
          <p:nvPr>
            <p:ph type="title"/>
          </p:nvPr>
        </p:nvSpPr>
        <p:spPr>
          <a:xfrm>
            <a:off x="677334" y="609600"/>
            <a:ext cx="8596668" cy="1320800"/>
          </a:xfrm>
        </p:spPr>
        <p:txBody>
          <a:bodyPr anchor="t">
            <a:normAutofit/>
          </a:bodyPr>
          <a:lstStyle/>
          <a:p>
            <a:r>
              <a:rPr lang="en-US" dirty="0"/>
              <a:t>Transferring – What’s the Process?</a:t>
            </a:r>
            <a:br>
              <a:rPr lang="en-US" dirty="0"/>
            </a:br>
            <a:r>
              <a:rPr lang="en-US" dirty="0"/>
              <a:t>	</a:t>
            </a:r>
            <a:r>
              <a:rPr lang="en-US" sz="2800" i="1" u="sng" dirty="0"/>
              <a:t>6 Things to Know</a:t>
            </a:r>
          </a:p>
        </p:txBody>
      </p:sp>
      <p:sp>
        <p:nvSpPr>
          <p:cNvPr id="3" name="Content Placeholder 2">
            <a:extLst>
              <a:ext uri="{FF2B5EF4-FFF2-40B4-BE49-F238E27FC236}">
                <a16:creationId xmlns:a16="http://schemas.microsoft.com/office/drawing/2014/main" id="{6F61EFB2-4DC9-475F-90A2-3D69E6DA258C}"/>
              </a:ext>
            </a:extLst>
          </p:cNvPr>
          <p:cNvSpPr>
            <a:spLocks noGrp="1"/>
          </p:cNvSpPr>
          <p:nvPr>
            <p:ph idx="1"/>
          </p:nvPr>
        </p:nvSpPr>
        <p:spPr>
          <a:xfrm>
            <a:off x="327992" y="1930400"/>
            <a:ext cx="9188870" cy="4927600"/>
          </a:xfrm>
        </p:spPr>
        <p:txBody>
          <a:bodyPr>
            <a:normAutofit/>
          </a:bodyPr>
          <a:lstStyle/>
          <a:p>
            <a:pPr marL="342900" marR="0" lvl="0" indent="-342900">
              <a:lnSpc>
                <a:spcPct val="90000"/>
              </a:lnSpc>
              <a:spcBef>
                <a:spcPts val="0"/>
              </a:spcBef>
              <a:spcAft>
                <a:spcPts val="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Pick a major and transfer school as soon as possible</a:t>
            </a:r>
            <a:r>
              <a:rPr lang="en-US" sz="1600" dirty="0">
                <a:effectLst/>
                <a:latin typeface="Calibri" panose="020F0502020204030204" pitchFamily="34" charset="0"/>
                <a:ea typeface="Calibri" panose="020F0502020204030204" pitchFamily="34" charset="0"/>
                <a:cs typeface="Times New Roman" panose="02020603050405020304" pitchFamily="18" charset="0"/>
              </a:rPr>
              <a:t>. -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This will ensure you and your advisor have time to research the requirements for your major/transfer school.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600"/>
              </a:spcBef>
              <a:spcAft>
                <a:spcPts val="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Visit the colleges/universities you are interested in attending</a:t>
            </a:r>
            <a:r>
              <a:rPr lang="en-US" sz="1600" dirty="0">
                <a:effectLst/>
                <a:latin typeface="Calibri" panose="020F0502020204030204" pitchFamily="34" charset="0"/>
                <a:ea typeface="Calibri" panose="020F0502020204030204" pitchFamily="34" charset="0"/>
                <a:cs typeface="Times New Roman" panose="02020603050405020304" pitchFamily="18" charset="0"/>
              </a:rPr>
              <a:t>. –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This will give you an idea of the atmosphere of the campus and what will best fit your style of learning.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600"/>
              </a:spcBef>
              <a:spcAft>
                <a:spcPts val="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Keep in touch with your academic advisor at the community college level to let them know if you pick a major and transfer school, as well as any changes to your degree path</a:t>
            </a:r>
            <a:r>
              <a:rPr lang="en-US" sz="1600" dirty="0">
                <a:effectLst/>
                <a:latin typeface="Calibri" panose="020F0502020204030204" pitchFamily="34" charset="0"/>
                <a:ea typeface="Calibri" panose="020F0502020204030204" pitchFamily="34" charset="0"/>
                <a:cs typeface="Times New Roman" panose="02020603050405020304" pitchFamily="18" charset="0"/>
              </a:rPr>
              <a:t>. –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This will allow your advisor to help you make any necessary changes to your classes or create you a different degree path for the remainder of your time at your community college.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600"/>
              </a:spcBef>
              <a:spcAft>
                <a:spcPts val="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Talk to transfer representatives from the college/university you plan to transfer to as early as possible to ensure your courses will transfer</a:t>
            </a:r>
            <a:r>
              <a:rPr lang="en-US" sz="1600" dirty="0">
                <a:effectLst/>
                <a:latin typeface="Calibri" panose="020F0502020204030204" pitchFamily="34" charset="0"/>
                <a:ea typeface="Calibri" panose="020F0502020204030204" pitchFamily="34" charset="0"/>
                <a:cs typeface="Times New Roman" panose="02020603050405020304" pitchFamily="18" charset="0"/>
              </a:rPr>
              <a:t>. –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Reaching out to a transfer advisor from the college/university you plan to attend will be beneficial, as these are the experts of their schools' courses.</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90000"/>
              </a:lnSpc>
              <a:spcBef>
                <a:spcPts val="600"/>
              </a:spcBef>
              <a:spcAft>
                <a:spcPts val="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Research schools on the internet to get a feel for what you want in a college/university</a:t>
            </a:r>
            <a:r>
              <a:rPr lang="en-US" sz="1600" dirty="0">
                <a:effectLst/>
                <a:latin typeface="Calibri" panose="020F0502020204030204" pitchFamily="34" charset="0"/>
                <a:ea typeface="Calibri" panose="020F0502020204030204" pitchFamily="34" charset="0"/>
                <a:cs typeface="Times New Roman" panose="02020603050405020304" pitchFamily="18" charset="0"/>
              </a:rPr>
              <a:t>. –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Looking at what the school offers in terms of degrees and fields of study, as well as resources and extra-curricular activities around campus, may help you decide sooner on a school to transfer to.</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90000"/>
              </a:lnSpc>
              <a:spcBef>
                <a:spcPts val="600"/>
              </a:spcBef>
              <a:spcAft>
                <a:spcPts val="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Always double-check your courses will transfer!</a:t>
            </a:r>
            <a:r>
              <a:rPr lang="en-US" sz="1600" dirty="0">
                <a:effectLst/>
                <a:latin typeface="Calibri" panose="020F0502020204030204" pitchFamily="34" charset="0"/>
                <a:ea typeface="Calibri" panose="020F0502020204030204" pitchFamily="34" charset="0"/>
                <a:cs typeface="Times New Roman" panose="02020603050405020304" pitchFamily="18" charset="0"/>
              </a:rPr>
              <a:t> –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The receiving college/university always has final say as to which courses transfer into their institution. Community Colleges and Universities work together daily to make sure this is seamless. Ultimately, students need to reach out to their transfer institution to get something in writing stating that the courses will transfer from the community college.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1000" dirty="0"/>
          </a:p>
        </p:txBody>
      </p:sp>
      <p:pic>
        <p:nvPicPr>
          <p:cNvPr id="25" name="Graphic 24" descr="Classroom with solid fill">
            <a:extLst>
              <a:ext uri="{FF2B5EF4-FFF2-40B4-BE49-F238E27FC236}">
                <a16:creationId xmlns:a16="http://schemas.microsoft.com/office/drawing/2014/main" id="{A02CBE92-DB51-4875-835D-70149CDA66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80714" y="4492487"/>
            <a:ext cx="2365513" cy="2365513"/>
          </a:xfrm>
          <a:prstGeom prst="rect">
            <a:avLst/>
          </a:prstGeom>
        </p:spPr>
      </p:pic>
    </p:spTree>
    <p:extLst>
      <p:ext uri="{BB962C8B-B14F-4D97-AF65-F5344CB8AC3E}">
        <p14:creationId xmlns:p14="http://schemas.microsoft.com/office/powerpoint/2010/main" val="203470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0310231-F8B0-A66C-9693-DAF06D5DF379}"/>
              </a:ext>
            </a:extLst>
          </p:cNvPr>
          <p:cNvSpPr/>
          <p:nvPr/>
        </p:nvSpPr>
        <p:spPr>
          <a:xfrm>
            <a:off x="0" y="4144618"/>
            <a:ext cx="12192000" cy="1807948"/>
          </a:xfrm>
          <a:prstGeom prst="rect">
            <a:avLst/>
          </a:prstGeom>
          <a:solidFill>
            <a:schemeClr val="accent2">
              <a:lumMod val="40000"/>
              <a:lumOff val="60000"/>
              <a:alpha val="6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704B881-BA09-D5E9-C3BD-CCE3E29A539A}"/>
              </a:ext>
            </a:extLst>
          </p:cNvPr>
          <p:cNvPicPr>
            <a:picLocks noChangeAspect="1"/>
          </p:cNvPicPr>
          <p:nvPr/>
        </p:nvPicPr>
        <p:blipFill>
          <a:blip r:embed="rId3"/>
          <a:stretch>
            <a:fillRect/>
          </a:stretch>
        </p:blipFill>
        <p:spPr>
          <a:xfrm>
            <a:off x="677333" y="1463185"/>
            <a:ext cx="7935002" cy="2257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itle 12">
            <a:extLst>
              <a:ext uri="{FF2B5EF4-FFF2-40B4-BE49-F238E27FC236}">
                <a16:creationId xmlns:a16="http://schemas.microsoft.com/office/drawing/2014/main" id="{98002D20-1C5C-47D9-B124-DD0E18918749}"/>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cap="small" dirty="0"/>
              <a:t>Cost for High School Students</a:t>
            </a:r>
          </a:p>
        </p:txBody>
      </p:sp>
      <p:sp>
        <p:nvSpPr>
          <p:cNvPr id="3" name="TextBox 2">
            <a:extLst>
              <a:ext uri="{FF2B5EF4-FFF2-40B4-BE49-F238E27FC236}">
                <a16:creationId xmlns:a16="http://schemas.microsoft.com/office/drawing/2014/main" id="{58A8EC54-16F2-4A52-B942-3833D70C0A81}"/>
              </a:ext>
            </a:extLst>
          </p:cNvPr>
          <p:cNvSpPr txBox="1"/>
          <p:nvPr/>
        </p:nvSpPr>
        <p:spPr>
          <a:xfrm>
            <a:off x="815788" y="6079805"/>
            <a:ext cx="9206753" cy="778195"/>
          </a:xfrm>
          <a:prstGeom prst="rect">
            <a:avLst/>
          </a:prstGeom>
        </p:spPr>
        <p:txBody>
          <a:bodyPr vert="horz" lIns="91440" tIns="45720" rIns="91440" bIns="45720" rtlCol="0">
            <a:normAutofit/>
          </a:bodyPr>
          <a:lstStyle/>
          <a:p>
            <a:pPr>
              <a:spcBef>
                <a:spcPts val="1000"/>
              </a:spcBef>
              <a:buClr>
                <a:schemeClr val="accent1"/>
              </a:buClr>
              <a:buSzPct val="80000"/>
            </a:pPr>
            <a:r>
              <a:rPr lang="en-US" b="1" dirty="0">
                <a:solidFill>
                  <a:schemeClr val="tx1">
                    <a:lumMod val="75000"/>
                    <a:lumOff val="25000"/>
                  </a:schemeClr>
                </a:solidFill>
              </a:rPr>
              <a:t>Additional Cost: </a:t>
            </a:r>
            <a:r>
              <a:rPr lang="en-US" dirty="0">
                <a:solidFill>
                  <a:schemeClr val="tx1">
                    <a:lumMod val="75000"/>
                    <a:lumOff val="25000"/>
                  </a:schemeClr>
                </a:solidFill>
              </a:rPr>
              <a:t>Lab Fees (if any) and books not already provided by high school. </a:t>
            </a:r>
          </a:p>
        </p:txBody>
      </p:sp>
      <p:pic>
        <p:nvPicPr>
          <p:cNvPr id="4" name="Picture 3" descr="A yellow sign with black text&#10;&#10;Description automatically generated with medium confidence">
            <a:extLst>
              <a:ext uri="{FF2B5EF4-FFF2-40B4-BE49-F238E27FC236}">
                <a16:creationId xmlns:a16="http://schemas.microsoft.com/office/drawing/2014/main" id="{895D0A99-78C3-4A33-BAD0-747CB4368A8F}"/>
              </a:ext>
            </a:extLst>
          </p:cNvPr>
          <p:cNvPicPr>
            <a:picLocks noChangeAspect="1"/>
          </p:cNvPicPr>
          <p:nvPr/>
        </p:nvPicPr>
        <p:blipFill rotWithShape="1">
          <a:blip r:embed="rId4">
            <a:extLst>
              <a:ext uri="{28A0092B-C50C-407E-A947-70E740481C1C}">
                <a14:useLocalDpi xmlns:a14="http://schemas.microsoft.com/office/drawing/2010/main" val="0"/>
              </a:ext>
            </a:extLst>
          </a:blip>
          <a:srcRect l="9065" r="7227" b="400"/>
          <a:stretch/>
        </p:blipFill>
        <p:spPr>
          <a:xfrm>
            <a:off x="8065868" y="2506753"/>
            <a:ext cx="1208133" cy="12169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12">
            <a:extLst>
              <a:ext uri="{FF2B5EF4-FFF2-40B4-BE49-F238E27FC236}">
                <a16:creationId xmlns:a16="http://schemas.microsoft.com/office/drawing/2014/main" id="{19149A81-A443-8E1C-C3F1-90E4F00C0A14}"/>
              </a:ext>
            </a:extLst>
          </p:cNvPr>
          <p:cNvSpPr txBox="1">
            <a:spLocks/>
          </p:cNvSpPr>
          <p:nvPr/>
        </p:nvSpPr>
        <p:spPr>
          <a:xfrm>
            <a:off x="677333" y="4221447"/>
            <a:ext cx="8596668" cy="7905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small" dirty="0">
                <a:solidFill>
                  <a:schemeClr val="tx1"/>
                </a:solidFill>
              </a:rPr>
              <a:t>Fall/Spring 2025-2026 Cost Update:</a:t>
            </a:r>
          </a:p>
        </p:txBody>
      </p:sp>
      <p:sp>
        <p:nvSpPr>
          <p:cNvPr id="15" name="TextBox 14">
            <a:extLst>
              <a:ext uri="{FF2B5EF4-FFF2-40B4-BE49-F238E27FC236}">
                <a16:creationId xmlns:a16="http://schemas.microsoft.com/office/drawing/2014/main" id="{F4E30294-4F93-0B29-BD72-A0AB9BBBE664}"/>
              </a:ext>
            </a:extLst>
          </p:cNvPr>
          <p:cNvSpPr txBox="1"/>
          <p:nvPr/>
        </p:nvSpPr>
        <p:spPr>
          <a:xfrm>
            <a:off x="677333" y="4913695"/>
            <a:ext cx="10336306" cy="956058"/>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3" charset="2"/>
              <a:buChar char=""/>
            </a:pPr>
            <a:r>
              <a:rPr lang="en-US" dirty="0">
                <a:solidFill>
                  <a:schemeClr val="tx1">
                    <a:lumMod val="75000"/>
                    <a:lumOff val="25000"/>
                  </a:schemeClr>
                </a:solidFill>
              </a:rPr>
              <a:t>Course taught by qualified high school instructor at the high school = </a:t>
            </a:r>
            <a:r>
              <a:rPr lang="en-US" b="1" dirty="0">
                <a:solidFill>
                  <a:schemeClr val="tx1">
                    <a:lumMod val="75000"/>
                    <a:lumOff val="25000"/>
                  </a:schemeClr>
                </a:solidFill>
              </a:rPr>
              <a:t>$50.00 per credit hour</a:t>
            </a:r>
          </a:p>
          <a:p>
            <a:pPr marL="285750" indent="-285750">
              <a:spcBef>
                <a:spcPts val="1000"/>
              </a:spcBef>
              <a:buClr>
                <a:schemeClr val="accent1"/>
              </a:buClr>
              <a:buSzPct val="80000"/>
              <a:buFont typeface="Wingdings 3" charset="2"/>
              <a:buChar char=""/>
            </a:pPr>
            <a:r>
              <a:rPr lang="en-US" dirty="0">
                <a:solidFill>
                  <a:schemeClr val="tx1">
                    <a:lumMod val="75000"/>
                    <a:lumOff val="25000"/>
                  </a:schemeClr>
                </a:solidFill>
              </a:rPr>
              <a:t>Course taught at the high school by JWCC instructor = </a:t>
            </a:r>
            <a:r>
              <a:rPr lang="en-US" b="1" dirty="0">
                <a:solidFill>
                  <a:schemeClr val="tx1">
                    <a:lumMod val="75000"/>
                    <a:lumOff val="25000"/>
                  </a:schemeClr>
                </a:solidFill>
              </a:rPr>
              <a:t>$100.00 per credit hour </a:t>
            </a:r>
          </a:p>
        </p:txBody>
      </p:sp>
    </p:spTree>
    <p:extLst>
      <p:ext uri="{BB962C8B-B14F-4D97-AF65-F5344CB8AC3E}">
        <p14:creationId xmlns:p14="http://schemas.microsoft.com/office/powerpoint/2010/main" val="2400772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0" name="Group 39">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41" name="Straight Connector 40">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44">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Isosceles Triangle 48">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8" name="Title 5">
            <a:extLst>
              <a:ext uri="{FF2B5EF4-FFF2-40B4-BE49-F238E27FC236}">
                <a16:creationId xmlns:a16="http://schemas.microsoft.com/office/drawing/2014/main" id="{4F760434-264C-4F1D-9330-586164129BF4}"/>
              </a:ext>
            </a:extLst>
          </p:cNvPr>
          <p:cNvSpPr txBox="1">
            <a:spLocks/>
          </p:cNvSpPr>
          <p:nvPr/>
        </p:nvSpPr>
        <p:spPr>
          <a:xfrm>
            <a:off x="622662" y="5306253"/>
            <a:ext cx="8596668" cy="1320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4400" cap="small" dirty="0">
                <a:solidFill>
                  <a:schemeClr val="bg1"/>
                </a:solidFill>
              </a:rPr>
              <a:t>The Benefits</a:t>
            </a:r>
          </a:p>
        </p:txBody>
      </p:sp>
      <p:sp useBgFill="1">
        <p:nvSpPr>
          <p:cNvPr id="51" name="Rectangle 50">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C7395C5-09B8-DB80-D8CF-D603813256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Output image">
            <a:extLst>
              <a:ext uri="{FF2B5EF4-FFF2-40B4-BE49-F238E27FC236}">
                <a16:creationId xmlns:a16="http://schemas.microsoft.com/office/drawing/2014/main" id="{AA930090-39D7-CFF0-CEB3-4ABF78C06F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 y="430767"/>
            <a:ext cx="7270038" cy="4695232"/>
          </a:xfrm>
          <a:prstGeom prst="rect">
            <a:avLst/>
          </a:prstGeom>
          <a:noFill/>
          <a:ln>
            <a:noFill/>
          </a:ln>
        </p:spPr>
      </p:pic>
      <p:sp>
        <p:nvSpPr>
          <p:cNvPr id="4" name="Rectangle 2">
            <a:extLst>
              <a:ext uri="{FF2B5EF4-FFF2-40B4-BE49-F238E27FC236}">
                <a16:creationId xmlns:a16="http://schemas.microsoft.com/office/drawing/2014/main" id="{25F670F8-7127-D09C-CEDB-2C51DFC2AF7E}"/>
              </a:ext>
            </a:extLst>
          </p:cNvPr>
          <p:cNvSpPr>
            <a:spLocks noChangeArrowheads="1"/>
          </p:cNvSpPr>
          <p:nvPr/>
        </p:nvSpPr>
        <p:spPr bwMode="auto">
          <a:xfrm>
            <a:off x="3303369" y="4532636"/>
            <a:ext cx="382534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rPr>
              <a:t>KEY: Tuition Cost Rates Only for 12 courses (37 Credit Hours)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rPr>
              <a:t>*Totals do not include textbook or extra fees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rPr>
              <a:t>*Estimated costs; Numbers found per institution website</a:t>
            </a:r>
          </a:p>
        </p:txBody>
      </p:sp>
      <p:sp>
        <p:nvSpPr>
          <p:cNvPr id="5" name="Rectangle 3">
            <a:extLst>
              <a:ext uri="{FF2B5EF4-FFF2-40B4-BE49-F238E27FC236}">
                <a16:creationId xmlns:a16="http://schemas.microsoft.com/office/drawing/2014/main" id="{07957406-6A71-F5C3-F3A0-CCF31AE2C3B0}"/>
              </a:ext>
            </a:extLst>
          </p:cNvPr>
          <p:cNvSpPr>
            <a:spLocks noChangeArrowheads="1"/>
          </p:cNvSpPr>
          <p:nvPr/>
        </p:nvSpPr>
        <p:spPr bwMode="auto">
          <a:xfrm>
            <a:off x="859495" y="31009"/>
            <a:ext cx="59792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sng" strike="noStrike" cap="none" normalizeH="0" baseline="0" dirty="0">
                <a:ln>
                  <a:noFill/>
                </a:ln>
                <a:solidFill>
                  <a:schemeClr val="tx1"/>
                </a:solidFill>
                <a:effectLst/>
                <a:latin typeface="Arial" panose="020B0604020202020204" pitchFamily="34" charset="0"/>
              </a:rPr>
              <a:t>Compare Cost of 12 Courses per IL College</a:t>
            </a:r>
          </a:p>
        </p:txBody>
      </p:sp>
      <p:sp>
        <p:nvSpPr>
          <p:cNvPr id="6" name="Right Brace 5">
            <a:extLst>
              <a:ext uri="{FF2B5EF4-FFF2-40B4-BE49-F238E27FC236}">
                <a16:creationId xmlns:a16="http://schemas.microsoft.com/office/drawing/2014/main" id="{85246C84-CE90-C752-1C9C-07E2E8394F5A}"/>
              </a:ext>
            </a:extLst>
          </p:cNvPr>
          <p:cNvSpPr/>
          <p:nvPr/>
        </p:nvSpPr>
        <p:spPr>
          <a:xfrm rot="16200000">
            <a:off x="1778595" y="1358560"/>
            <a:ext cx="369332" cy="174253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026441CD-47C9-9D1B-C81B-FFCD69207077}"/>
              </a:ext>
            </a:extLst>
          </p:cNvPr>
          <p:cNvSpPr txBox="1"/>
          <p:nvPr/>
        </p:nvSpPr>
        <p:spPr>
          <a:xfrm>
            <a:off x="1091994" y="1763573"/>
            <a:ext cx="1731564" cy="261610"/>
          </a:xfrm>
          <a:prstGeom prst="rect">
            <a:avLst/>
          </a:prstGeom>
          <a:noFill/>
        </p:spPr>
        <p:txBody>
          <a:bodyPr wrap="none" rtlCol="0">
            <a:spAutoFit/>
          </a:bodyPr>
          <a:lstStyle/>
          <a:p>
            <a:r>
              <a:rPr lang="en-US" sz="1100" dirty="0">
                <a:solidFill>
                  <a:srgbClr val="FF0000"/>
                </a:solidFill>
                <a:latin typeface="Arial" panose="020B0604020202020204" pitchFamily="34" charset="0"/>
                <a:cs typeface="Arial" panose="020B0604020202020204" pitchFamily="34" charset="0"/>
              </a:rPr>
              <a:t>Cost During High School</a:t>
            </a:r>
          </a:p>
        </p:txBody>
      </p:sp>
      <p:sp>
        <p:nvSpPr>
          <p:cNvPr id="9" name="TextBox 8">
            <a:extLst>
              <a:ext uri="{FF2B5EF4-FFF2-40B4-BE49-F238E27FC236}">
                <a16:creationId xmlns:a16="http://schemas.microsoft.com/office/drawing/2014/main" id="{08A11177-2434-375C-7C7F-A609211B69FD}"/>
              </a:ext>
            </a:extLst>
          </p:cNvPr>
          <p:cNvSpPr txBox="1"/>
          <p:nvPr/>
        </p:nvSpPr>
        <p:spPr>
          <a:xfrm rot="20288570">
            <a:off x="3969766" y="792897"/>
            <a:ext cx="1611339" cy="261610"/>
          </a:xfrm>
          <a:prstGeom prst="rect">
            <a:avLst/>
          </a:prstGeom>
          <a:noFill/>
        </p:spPr>
        <p:txBody>
          <a:bodyPr wrap="none" rtlCol="0">
            <a:spAutoFit/>
          </a:bodyPr>
          <a:lstStyle/>
          <a:p>
            <a:r>
              <a:rPr lang="en-US" sz="1100" dirty="0">
                <a:solidFill>
                  <a:srgbClr val="FF0000"/>
                </a:solidFill>
                <a:latin typeface="Arial" panose="020B0604020202020204" pitchFamily="34" charset="0"/>
                <a:cs typeface="Arial" panose="020B0604020202020204" pitchFamily="34" charset="0"/>
              </a:rPr>
              <a:t>Cost After High School</a:t>
            </a:r>
          </a:p>
        </p:txBody>
      </p:sp>
      <p:pic>
        <p:nvPicPr>
          <p:cNvPr id="11" name="Picture 10" descr="A green and black logo&#10;&#10;Description automatically generated">
            <a:extLst>
              <a:ext uri="{FF2B5EF4-FFF2-40B4-BE49-F238E27FC236}">
                <a16:creationId xmlns:a16="http://schemas.microsoft.com/office/drawing/2014/main" id="{02C5AE09-408F-F253-F695-1B7971B0B278}"/>
              </a:ext>
            </a:extLst>
          </p:cNvPr>
          <p:cNvPicPr>
            <a:picLocks noChangeAspect="1"/>
          </p:cNvPicPr>
          <p:nvPr/>
        </p:nvPicPr>
        <p:blipFill rotWithShape="1">
          <a:blip r:embed="rId4">
            <a:extLst>
              <a:ext uri="{28A0092B-C50C-407E-A947-70E740481C1C}">
                <a14:useLocalDpi xmlns:a14="http://schemas.microsoft.com/office/drawing/2010/main" val="0"/>
              </a:ext>
            </a:extLst>
          </a:blip>
          <a:srcRect t="2985" b="340"/>
          <a:stretch/>
        </p:blipFill>
        <p:spPr>
          <a:xfrm>
            <a:off x="8979117" y="1578865"/>
            <a:ext cx="2853332" cy="1793000"/>
          </a:xfrm>
          <a:prstGeom prst="rect">
            <a:avLst/>
          </a:prstGeom>
        </p:spPr>
      </p:pic>
      <p:sp>
        <p:nvSpPr>
          <p:cNvPr id="12" name="TextBox 11">
            <a:extLst>
              <a:ext uri="{FF2B5EF4-FFF2-40B4-BE49-F238E27FC236}">
                <a16:creationId xmlns:a16="http://schemas.microsoft.com/office/drawing/2014/main" id="{5CF038BA-3B19-A6E8-B66F-355BBDDA3B02}"/>
              </a:ext>
            </a:extLst>
          </p:cNvPr>
          <p:cNvSpPr txBox="1"/>
          <p:nvPr/>
        </p:nvSpPr>
        <p:spPr>
          <a:xfrm rot="20043646">
            <a:off x="7454028" y="961096"/>
            <a:ext cx="3037178" cy="830997"/>
          </a:xfrm>
          <a:prstGeom prst="rect">
            <a:avLst/>
          </a:prstGeom>
          <a:noFill/>
        </p:spPr>
        <p:txBody>
          <a:bodyPr wrap="none" rtlCol="0">
            <a:spAutoFit/>
          </a:bodyPr>
          <a:lstStyle/>
          <a:p>
            <a:r>
              <a:rPr lang="en-US" sz="4800" b="1" dirty="0">
                <a:solidFill>
                  <a:srgbClr val="00B050"/>
                </a:solidFill>
              </a:rPr>
              <a:t>SAVE with</a:t>
            </a:r>
          </a:p>
        </p:txBody>
      </p:sp>
      <p:graphicFrame>
        <p:nvGraphicFramePr>
          <p:cNvPr id="13" name="Table 12">
            <a:extLst>
              <a:ext uri="{FF2B5EF4-FFF2-40B4-BE49-F238E27FC236}">
                <a16:creationId xmlns:a16="http://schemas.microsoft.com/office/drawing/2014/main" id="{E816E5F2-F49A-EFD1-1FE2-FF196E018A25}"/>
              </a:ext>
            </a:extLst>
          </p:cNvPr>
          <p:cNvGraphicFramePr>
            <a:graphicFrameLocks noGrp="1"/>
          </p:cNvGraphicFramePr>
          <p:nvPr>
            <p:extLst>
              <p:ext uri="{D42A27DB-BD31-4B8C-83A1-F6EECF244321}">
                <p14:modId xmlns:p14="http://schemas.microsoft.com/office/powerpoint/2010/main" val="3518206220"/>
              </p:ext>
            </p:extLst>
          </p:nvPr>
        </p:nvGraphicFramePr>
        <p:xfrm>
          <a:off x="3313212" y="4560682"/>
          <a:ext cx="3648973" cy="491705"/>
        </p:xfrm>
        <a:graphic>
          <a:graphicData uri="http://schemas.openxmlformats.org/drawingml/2006/table">
            <a:tbl>
              <a:tblPr/>
              <a:tblGrid>
                <a:gridCol w="3648973">
                  <a:extLst>
                    <a:ext uri="{9D8B030D-6E8A-4147-A177-3AD203B41FA5}">
                      <a16:colId xmlns:a16="http://schemas.microsoft.com/office/drawing/2014/main" val="237880830"/>
                    </a:ext>
                  </a:extLst>
                </a:gridCol>
              </a:tblGrid>
              <a:tr h="491705">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112421262"/>
                  </a:ext>
                </a:extLst>
              </a:tr>
            </a:tbl>
          </a:graphicData>
        </a:graphic>
      </p:graphicFrame>
    </p:spTree>
    <p:extLst>
      <p:ext uri="{BB962C8B-B14F-4D97-AF65-F5344CB8AC3E}">
        <p14:creationId xmlns:p14="http://schemas.microsoft.com/office/powerpoint/2010/main" val="3324361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0" name="Group 39">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41" name="Straight Connector 40">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44">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Isosceles Triangle 48">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8" name="Title 5">
            <a:extLst>
              <a:ext uri="{FF2B5EF4-FFF2-40B4-BE49-F238E27FC236}">
                <a16:creationId xmlns:a16="http://schemas.microsoft.com/office/drawing/2014/main" id="{4F760434-264C-4F1D-9330-586164129BF4}"/>
              </a:ext>
            </a:extLst>
          </p:cNvPr>
          <p:cNvSpPr txBox="1">
            <a:spLocks/>
          </p:cNvSpPr>
          <p:nvPr/>
        </p:nvSpPr>
        <p:spPr>
          <a:xfrm>
            <a:off x="677334" y="4765972"/>
            <a:ext cx="8596668" cy="1320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4400" cap="small" dirty="0">
                <a:solidFill>
                  <a:schemeClr val="bg1"/>
                </a:solidFill>
              </a:rPr>
              <a:t>The Benefits</a:t>
            </a:r>
          </a:p>
        </p:txBody>
      </p:sp>
      <p:sp useBgFill="1">
        <p:nvSpPr>
          <p:cNvPr id="51" name="Rectangle 50">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Content Placeholder 7">
            <a:extLst>
              <a:ext uri="{FF2B5EF4-FFF2-40B4-BE49-F238E27FC236}">
                <a16:creationId xmlns:a16="http://schemas.microsoft.com/office/drawing/2014/main" id="{F39A6D06-57D1-49B1-8C0A-81D1DD111BAC}"/>
              </a:ext>
            </a:extLst>
          </p:cNvPr>
          <p:cNvGraphicFramePr/>
          <p:nvPr>
            <p:extLst>
              <p:ext uri="{D42A27DB-BD31-4B8C-83A1-F6EECF244321}">
                <p14:modId xmlns:p14="http://schemas.microsoft.com/office/powerpoint/2010/main" val="1556388614"/>
              </p:ext>
            </p:extLst>
          </p:nvPr>
        </p:nvGraphicFramePr>
        <p:xfrm>
          <a:off x="642938" y="642938"/>
          <a:ext cx="10906125" cy="3286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7844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3717</TotalTime>
  <Words>1155</Words>
  <Application>Microsoft Office PowerPoint</Application>
  <PresentationFormat>Widescreen</PresentationFormat>
  <Paragraphs>113</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Avenir</vt:lpstr>
      <vt:lpstr>Calibri</vt:lpstr>
      <vt:lpstr>Trebuchet MS</vt:lpstr>
      <vt:lpstr>Wingdings</vt:lpstr>
      <vt:lpstr>Wingdings 3</vt:lpstr>
      <vt:lpstr>Facet</vt:lpstr>
      <vt:lpstr>Concurrent Enrollment</vt:lpstr>
      <vt:lpstr>A Smart Start to college while in high school!</vt:lpstr>
      <vt:lpstr>Requirements to Participate</vt:lpstr>
      <vt:lpstr>Pleasant Hill High School – Course Options</vt:lpstr>
      <vt:lpstr>Let’s Talk About Transferability!</vt:lpstr>
      <vt:lpstr>Transferring – What’s the Process?  6 Things to Know</vt:lpstr>
      <vt:lpstr>Cost for High School Students</vt:lpstr>
      <vt:lpstr>PowerPoint Presentation</vt:lpstr>
      <vt:lpstr>PowerPoint Presentation</vt:lpstr>
      <vt:lpstr>How to Register</vt:lpstr>
      <vt:lpstr>Registration Begins </vt:lpstr>
      <vt:lpstr>Registered: Next Steps</vt:lpstr>
      <vt:lpstr>Kelly Herzog Concurrent Enrollment Coordinator 217.641.4331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Start  Concurrent Enrollment</dc:title>
  <dc:creator>Brittany McKeown</dc:creator>
  <cp:lastModifiedBy>Kelly Herzog</cp:lastModifiedBy>
  <cp:revision>47</cp:revision>
  <cp:lastPrinted>2025-10-06T16:51:03Z</cp:lastPrinted>
  <dcterms:created xsi:type="dcterms:W3CDTF">2021-02-11T16:15:21Z</dcterms:created>
  <dcterms:modified xsi:type="dcterms:W3CDTF">2025-10-06T16:51:28Z</dcterms:modified>
</cp:coreProperties>
</file>